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Default Extension="png" ContentType="image/png"/>
  <Default Extension="bin" ContentType="application/vnd.openxmlformats-officedocument.oleObject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5"/>
  </p:notesMasterIdLst>
  <p:handoutMasterIdLst>
    <p:handoutMasterId r:id="rId6"/>
  </p:handoutMasterIdLst>
  <p:sldIdLst>
    <p:sldId id="258" r:id="rId3"/>
    <p:sldId id="259" r:id="rId4"/>
  </p:sldIdLst>
  <p:sldSz cx="6858000" cy="9906000" type="A4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5pPr>
    <a:lvl6pPr marL="2286000" algn="l" defTabSz="914400" rtl="0" eaLnBrk="1" latinLnBrk="0" hangingPunct="1">
      <a:defRPr kumimoji="1" sz="10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6pPr>
    <a:lvl7pPr marL="2743200" algn="l" defTabSz="914400" rtl="0" eaLnBrk="1" latinLnBrk="0" hangingPunct="1">
      <a:defRPr kumimoji="1" sz="10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7pPr>
    <a:lvl8pPr marL="3200400" algn="l" defTabSz="914400" rtl="0" eaLnBrk="1" latinLnBrk="0" hangingPunct="1">
      <a:defRPr kumimoji="1" sz="10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8pPr>
    <a:lvl9pPr marL="3657600" algn="l" defTabSz="914400" rtl="0" eaLnBrk="1" latinLnBrk="0" hangingPunct="1">
      <a:defRPr kumimoji="1" sz="10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FCCFF"/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4660"/>
  </p:normalViewPr>
  <p:slideViewPr>
    <p:cSldViewPr>
      <p:cViewPr>
        <p:scale>
          <a:sx n="150" d="100"/>
          <a:sy n="150" d="100"/>
        </p:scale>
        <p:origin x="-72" y="3096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11" tIns="45705" rIns="91411" bIns="45705" numCol="1" anchor="t" anchorCtr="0" compatLnSpc="1">
            <a:prstTxWarp prst="textNoShape">
              <a:avLst/>
            </a:prstTxWarp>
          </a:bodyPr>
          <a:lstStyle>
            <a:lvl1pPr algn="l">
              <a:defRPr sz="13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0000" y="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11" tIns="45705" rIns="91411" bIns="45705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11" tIns="45705" rIns="91411" bIns="45705" numCol="1" anchor="b" anchorCtr="0" compatLnSpc="1">
            <a:prstTxWarp prst="textNoShape">
              <a:avLst/>
            </a:prstTxWarp>
          </a:bodyPr>
          <a:lstStyle>
            <a:lvl1pPr algn="l">
              <a:defRPr sz="13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5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0000" y="93726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11" tIns="45705" rIns="91411" bIns="45705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ea typeface="ＭＳ Ｐゴシック" charset="-128"/>
              </a:defRPr>
            </a:lvl1pPr>
          </a:lstStyle>
          <a:p>
            <a:pPr>
              <a:defRPr/>
            </a:pPr>
            <a:fld id="{AEB7051B-D01A-4521-B468-C173AD4E8D1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11" tIns="45705" rIns="91411" bIns="45705" numCol="1" anchor="t" anchorCtr="0" compatLnSpc="1">
            <a:prstTxWarp prst="textNoShape">
              <a:avLst/>
            </a:prstTxWarp>
          </a:bodyPr>
          <a:lstStyle>
            <a:lvl1pPr algn="l">
              <a:defRPr sz="13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0000" y="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11" tIns="45705" rIns="91411" bIns="45705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24075" y="762000"/>
            <a:ext cx="2532063" cy="3657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724400"/>
            <a:ext cx="49530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11" tIns="45705" rIns="91411" bIns="457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マスター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11" tIns="45705" rIns="91411" bIns="45705" numCol="1" anchor="b" anchorCtr="0" compatLnSpc="1">
            <a:prstTxWarp prst="textNoShape">
              <a:avLst/>
            </a:prstTxWarp>
          </a:bodyPr>
          <a:lstStyle>
            <a:lvl1pPr algn="l">
              <a:defRPr sz="13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0000" y="93726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11" tIns="45705" rIns="91411" bIns="45705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ea typeface="ＭＳ Ｐゴシック" charset="-128"/>
              </a:defRPr>
            </a:lvl1pPr>
          </a:lstStyle>
          <a:p>
            <a:pPr>
              <a:defRPr/>
            </a:pPr>
            <a:fld id="{943438B5-DACA-4CF0-99EA-C85DBF1CAF0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089150" y="741363"/>
            <a:ext cx="2557463" cy="3697287"/>
          </a:xfrm>
          <a:ln/>
        </p:spPr>
      </p:sp>
      <p:sp>
        <p:nvSpPr>
          <p:cNvPr id="31746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en-US" smtClean="0">
              <a:ea typeface="ＭＳ Ｐ明朝" pitchFamily="18" charset="-128"/>
            </a:endParaRPr>
          </a:p>
        </p:txBody>
      </p:sp>
      <p:sp>
        <p:nvSpPr>
          <p:cNvPr id="31747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FB9F373-53B1-44B4-A720-EFC08A0A41A4}" type="slidenum">
              <a:rPr lang="ja-JP" altLang="en-US" smtClean="0">
                <a:solidFill>
                  <a:srgbClr val="000000"/>
                </a:solidFill>
                <a:ea typeface="ＭＳ Ｐゴシック" pitchFamily="34" charset="-128"/>
              </a:rPr>
              <a:pPr/>
              <a:t>1</a:t>
            </a:fld>
            <a:endParaRPr lang="en-US" altLang="ja-JP" smtClean="0">
              <a:solidFill>
                <a:srgbClr val="000000"/>
              </a:solidFill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4"/>
            <a:ext cx="5829300" cy="2123369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fld id="{8972F2DC-4480-4BCE-B81B-09CCAB1FB766}" type="datetimeFigureOut">
              <a:rPr lang="ja-JP" altLang="en-US"/>
              <a:pPr>
                <a:defRPr/>
              </a:pPr>
              <a:t>2014/6/26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fld id="{87A54CAB-F733-4F3A-9D7F-055CBA05993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fld id="{EFD85771-3F0F-4670-A44E-A800C3A9F991}" type="datetimeFigureOut">
              <a:rPr lang="ja-JP" altLang="en-US"/>
              <a:pPr>
                <a:defRPr/>
              </a:pPr>
              <a:t>2014/6/26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fld id="{75B67CA0-E7A1-4540-82E5-7A75D3D7B108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8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fld id="{11753C06-8597-4F15-8750-1A7A31E73AB2}" type="datetimeFigureOut">
              <a:rPr lang="ja-JP" altLang="en-US"/>
              <a:pPr>
                <a:defRPr/>
              </a:pPr>
              <a:t>2014/6/26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fld id="{48E44D03-91D2-4E47-A952-AA0F104FDA9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8" y="3081868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3" y="3081868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fld id="{B640D0EB-7FFE-4877-807E-6EA88BBF2FB3}" type="datetimeFigureOut">
              <a:rPr lang="ja-JP" altLang="en-US"/>
              <a:pPr>
                <a:defRPr/>
              </a:pPr>
              <a:t>2014/6/26</a:t>
            </a:fld>
            <a:endParaRPr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fld id="{94699CF3-A586-45F7-BE97-9F90AAEF2BD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6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72" y="2217386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72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fld id="{E1A5B37A-5A62-4327-A325-EA9AF60BD245}" type="datetimeFigureOut">
              <a:rPr lang="ja-JP" altLang="en-US"/>
              <a:pPr>
                <a:defRPr/>
              </a:pPr>
              <a:t>2014/6/26</a:t>
            </a:fld>
            <a:endParaRPr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fld id="{2037ED97-3E51-4FBC-88DD-EC1485C78F8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fld id="{844C26AE-FB77-485D-A548-A65827A7D84E}" type="datetimeFigureOut">
              <a:rPr lang="ja-JP" altLang="en-US"/>
              <a:pPr>
                <a:defRPr/>
              </a:pPr>
              <a:t>2014/6/26</a:t>
            </a:fld>
            <a:endParaRPr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fld id="{9018B596-B2E3-4B51-955E-B04E121C0F6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fld id="{C00D3DAE-B39A-440C-9278-B4A6F47442A5}" type="datetimeFigureOut">
              <a:rPr lang="ja-JP" altLang="en-US"/>
              <a:pPr>
                <a:defRPr/>
              </a:pPr>
              <a:t>2014/6/26</a:t>
            </a:fld>
            <a:endParaRPr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fld id="{29CD3E90-B4BC-460B-ABC3-B971200FC9E3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3" y="394407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90" y="394408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3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fld id="{66EB7DE8-418B-4BF4-B56A-69F5FCA096E7}" type="datetimeFigureOut">
              <a:rPr lang="ja-JP" altLang="en-US"/>
              <a:pPr>
                <a:defRPr/>
              </a:pPr>
              <a:t>2014/6/26</a:t>
            </a:fld>
            <a:endParaRPr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fld id="{A5B18179-FFCE-499E-BC93-60C358BC7DE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2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4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fld id="{A795466C-6F56-4FBD-823C-A7A8CDBCEE3C}" type="datetimeFigureOut">
              <a:rPr lang="ja-JP" altLang="en-US"/>
              <a:pPr>
                <a:defRPr/>
              </a:pPr>
              <a:t>2014/6/26</a:t>
            </a:fld>
            <a:endParaRPr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fld id="{E96091D8-532B-477C-9D48-F81CA7F9042F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fld id="{8D716972-2430-4E6A-8CE4-172546D20980}" type="datetimeFigureOut">
              <a:rPr lang="ja-JP" altLang="en-US"/>
              <a:pPr>
                <a:defRPr/>
              </a:pPr>
              <a:t>2014/6/26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fld id="{31B8D3D0-6484-45C0-A5ED-BD9FB28FA06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29698"/>
            <a:ext cx="1157288" cy="1126807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6" y="529698"/>
            <a:ext cx="3357563" cy="1126807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fld id="{B612F0D2-07F8-43E0-BE6F-A741F8B03BDC}" type="datetimeFigureOut">
              <a:rPr lang="ja-JP" altLang="en-US"/>
              <a:pPr>
                <a:defRPr/>
              </a:pPr>
              <a:t>2014/6/26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fld id="{90DBC980-55A1-4348-BEDF-C165DEC27AB7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6575"/>
            <a:ext cx="5829300" cy="21240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20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42900" y="2311400"/>
            <a:ext cx="6172200" cy="65373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338" y="6365875"/>
            <a:ext cx="5829300" cy="19669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338" y="4198938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311400"/>
            <a:ext cx="3009900" cy="65373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505200" y="2311400"/>
            <a:ext cx="3009900" cy="65373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738"/>
            <a:ext cx="3030538" cy="9239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663"/>
            <a:ext cx="3030538" cy="570706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4563" y="2217738"/>
            <a:ext cx="3030537" cy="9239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4563" y="3141663"/>
            <a:ext cx="3030537" cy="570706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3700"/>
            <a:ext cx="2255838" cy="16795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8" y="393700"/>
            <a:ext cx="3833812" cy="84550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2073275"/>
            <a:ext cx="2255838" cy="67754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613" y="6934200"/>
            <a:ext cx="4114800" cy="8191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613" y="885825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613" y="7753350"/>
            <a:ext cx="4114800" cy="11620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2311400"/>
            <a:ext cx="6172200" cy="65373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881063"/>
            <a:ext cx="1543050" cy="7967662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881063"/>
            <a:ext cx="4476750" cy="796766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ー 1"/>
          <p:cNvSpPr>
            <a:spLocks noGrp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マスター タイトルの書式設定</a:t>
            </a:r>
          </a:p>
        </p:txBody>
      </p:sp>
      <p:sp>
        <p:nvSpPr>
          <p:cNvPr id="1027" name="テキスト プレースホルダー 2"/>
          <p:cNvSpPr>
            <a:spLocks noGrp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defRPr>
            </a:lvl1pPr>
          </a:lstStyle>
          <a:p>
            <a:pPr>
              <a:defRPr/>
            </a:pPr>
            <a:fld id="{36887133-0732-469C-8C76-59681055E40D}" type="datetimeFigureOut">
              <a:rPr lang="ja-JP" altLang="en-US"/>
              <a:pPr>
                <a:defRPr/>
              </a:pPr>
              <a:t>2014/6/26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defRPr>
            </a:lvl1pPr>
          </a:lstStyle>
          <a:p>
            <a:pPr>
              <a:defRPr/>
            </a:pPr>
            <a:fld id="{0323678B-4590-4A42-87DA-1B2ACD45753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4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81063"/>
            <a:ext cx="5829300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マスター タイトルの書式設定</a:t>
            </a:r>
          </a:p>
        </p:txBody>
      </p:sp>
      <p:sp>
        <p:nvSpPr>
          <p:cNvPr id="1027" name="Line 13"/>
          <p:cNvSpPr>
            <a:spLocks noChangeShapeType="1"/>
          </p:cNvSpPr>
          <p:nvPr/>
        </p:nvSpPr>
        <p:spPr bwMode="auto">
          <a:xfrm>
            <a:off x="0" y="9677400"/>
            <a:ext cx="6858000" cy="0"/>
          </a:xfrm>
          <a:prstGeom prst="line">
            <a:avLst/>
          </a:prstGeom>
          <a:noFill/>
          <a:ln w="57150" cmpd="thickThin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/>
          <a:lstStyle/>
          <a:p>
            <a:pPr algn="ctr">
              <a:defRPr/>
            </a:pPr>
            <a:endParaRPr lang="ja-JP" altLang="en-US">
              <a:solidFill>
                <a:srgbClr val="000000"/>
              </a:solidFill>
              <a:ea typeface="ＭＳ Ｐゴシック" charset="-128"/>
            </a:endParaRPr>
          </a:p>
        </p:txBody>
      </p:sp>
      <p:sp>
        <p:nvSpPr>
          <p:cNvPr id="1028" name="Text Box 14"/>
          <p:cNvSpPr txBox="1">
            <a:spLocks noChangeArrowheads="1"/>
          </p:cNvSpPr>
          <p:nvPr/>
        </p:nvSpPr>
        <p:spPr bwMode="auto">
          <a:xfrm>
            <a:off x="0" y="9645650"/>
            <a:ext cx="6858000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>
            <a:lvl1pPr eaLnBrk="0" hangingPunct="0">
              <a:defRPr kumimoji="1" sz="1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r" eaLnBrk="1" hangingPunct="1">
              <a:defRPr/>
            </a:pPr>
            <a:r>
              <a:rPr lang="zh-CN" altLang="en-US" sz="1100" b="1" dirty="0" smtClean="0">
                <a:solidFill>
                  <a:srgbClr val="CC0000"/>
                </a:solidFill>
                <a:latin typeface="ＭＳ Ｐゴシック" charset="-128"/>
              </a:rPr>
              <a:t>學習日語</a:t>
            </a:r>
            <a:r>
              <a:rPr lang="ja-JP" altLang="en-US" sz="1100" b="1" dirty="0" smtClean="0">
                <a:solidFill>
                  <a:srgbClr val="CC0000"/>
                </a:solidFill>
                <a:latin typeface="ＭＳ Ｐゴシック" charset="-128"/>
              </a:rPr>
              <a:t>　　</a:t>
            </a:r>
            <a:r>
              <a:rPr lang="zh-CN" altLang="en-US" sz="1100" b="1" dirty="0" smtClean="0">
                <a:solidFill>
                  <a:srgbClr val="CC0000"/>
                </a:solidFill>
                <a:latin typeface="ＭＳ Ｐゴシック" charset="-128"/>
              </a:rPr>
              <a:t>運用日語</a:t>
            </a:r>
            <a:r>
              <a:rPr lang="ja-JP" altLang="en-US" sz="1100" b="1" dirty="0" smtClean="0">
                <a:solidFill>
                  <a:srgbClr val="CC0000"/>
                </a:solidFill>
                <a:latin typeface="ＭＳ Ｐゴシック" charset="-128"/>
              </a:rPr>
              <a:t>　　</a:t>
            </a:r>
            <a:r>
              <a:rPr lang="zh-CN" altLang="en-US" sz="1100" b="1" dirty="0" smtClean="0">
                <a:solidFill>
                  <a:srgbClr val="CC0000"/>
                </a:solidFill>
                <a:latin typeface="ＭＳ Ｐゴシック" charset="-128"/>
              </a:rPr>
              <a:t>憑藉日語發展</a:t>
            </a:r>
            <a:endParaRPr lang="ja-JP" altLang="en-US" sz="1100" b="1" dirty="0" smtClean="0">
              <a:solidFill>
                <a:srgbClr val="CC0000"/>
              </a:solidFill>
              <a:latin typeface="ＭＳ Ｐゴシック" charset="-128"/>
            </a:endParaRPr>
          </a:p>
        </p:txBody>
      </p:sp>
      <p:sp>
        <p:nvSpPr>
          <p:cNvPr id="1029" name="Text Box 17"/>
          <p:cNvSpPr txBox="1">
            <a:spLocks noChangeArrowheads="1"/>
          </p:cNvSpPr>
          <p:nvPr/>
        </p:nvSpPr>
        <p:spPr bwMode="auto">
          <a:xfrm>
            <a:off x="704850" y="9525"/>
            <a:ext cx="31559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>
            <a:lvl1pPr eaLnBrk="0" hangingPunct="0">
              <a:defRPr kumimoji="1" sz="1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en-US" altLang="ja-JP" sz="1200" b="1" smtClean="0">
                <a:solidFill>
                  <a:srgbClr val="CC0000"/>
                </a:solidFill>
                <a:latin typeface="ＭＳ Ｐゴシック" charset="-128"/>
              </a:rPr>
              <a:t>BJT Business Japanese Proficiency Test</a:t>
            </a:r>
          </a:p>
        </p:txBody>
      </p:sp>
      <p:graphicFrame>
        <p:nvGraphicFramePr>
          <p:cNvPr id="16439" name="Object 55"/>
          <p:cNvGraphicFramePr>
            <a:graphicFrameLocks noChangeAspect="1"/>
          </p:cNvGraphicFramePr>
          <p:nvPr/>
        </p:nvGraphicFramePr>
        <p:xfrm>
          <a:off x="211138" y="46038"/>
          <a:ext cx="484187" cy="220662"/>
        </p:xfrm>
        <a:graphic>
          <a:graphicData uri="http://schemas.openxmlformats.org/presentationml/2006/ole">
            <p:oleObj spid="_x0000_s16439" name="Photo Editor ｲﾒｰｼﾞ" r:id="rId14" imgW="4590476" imgH="5896798" progId="">
              <p:embed/>
            </p:oleObj>
          </a:graphicData>
        </a:graphic>
      </p:graphicFrame>
      <p:sp>
        <p:nvSpPr>
          <p:cNvPr id="1031" name="Line 19"/>
          <p:cNvSpPr>
            <a:spLocks noChangeShapeType="1"/>
          </p:cNvSpPr>
          <p:nvPr/>
        </p:nvSpPr>
        <p:spPr bwMode="auto">
          <a:xfrm>
            <a:off x="0" y="304800"/>
            <a:ext cx="6858000" cy="0"/>
          </a:xfrm>
          <a:prstGeom prst="line">
            <a:avLst/>
          </a:prstGeom>
          <a:noFill/>
          <a:ln w="57150" cmpd="thinThick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/>
          <a:lstStyle/>
          <a:p>
            <a:pPr algn="ctr">
              <a:defRPr/>
            </a:pPr>
            <a:endParaRPr lang="ja-JP" altLang="en-US">
              <a:solidFill>
                <a:srgbClr val="000000"/>
              </a:solidFill>
              <a:ea typeface="ＭＳ Ｐゴシック" charset="-128"/>
            </a:endParaRPr>
          </a:p>
        </p:txBody>
      </p:sp>
      <p:sp>
        <p:nvSpPr>
          <p:cNvPr id="1032" name="Line 22"/>
          <p:cNvSpPr>
            <a:spLocks noChangeShapeType="1"/>
          </p:cNvSpPr>
          <p:nvPr/>
        </p:nvSpPr>
        <p:spPr bwMode="auto">
          <a:xfrm>
            <a:off x="0" y="28575"/>
            <a:ext cx="6858000" cy="0"/>
          </a:xfrm>
          <a:prstGeom prst="line">
            <a:avLst/>
          </a:prstGeom>
          <a:noFill/>
          <a:ln w="57150" cmpd="thickThin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/>
          <a:lstStyle/>
          <a:p>
            <a:pPr algn="ctr">
              <a:defRPr/>
            </a:pPr>
            <a:endParaRPr lang="ja-JP" altLang="en-US">
              <a:solidFill>
                <a:srgbClr val="000000"/>
              </a:solidFill>
              <a:ea typeface="ＭＳ Ｐゴシック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3" r:id="rId2"/>
    <p:sldLayoutId id="2147483692" r:id="rId3"/>
    <p:sldLayoutId id="2147483691" r:id="rId4"/>
    <p:sldLayoutId id="2147483690" r:id="rId5"/>
    <p:sldLayoutId id="2147483689" r:id="rId6"/>
    <p:sldLayoutId id="2147483688" r:id="rId7"/>
    <p:sldLayoutId id="2147483687" r:id="rId8"/>
    <p:sldLayoutId id="2147483686" r:id="rId9"/>
    <p:sldLayoutId id="2147483685" r:id="rId10"/>
    <p:sldLayoutId id="214748368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テキスト ボックス 4"/>
          <p:cNvSpPr txBox="1">
            <a:spLocks noChangeArrowheads="1"/>
          </p:cNvSpPr>
          <p:nvPr/>
        </p:nvSpPr>
        <p:spPr bwMode="auto">
          <a:xfrm>
            <a:off x="0" y="7664450"/>
            <a:ext cx="6858000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2400">
                <a:solidFill>
                  <a:srgbClr val="FF0000"/>
                </a:solidFill>
                <a:latin typeface="MingLiU_HKSCS"/>
                <a:ea typeface="MingLiU_HKSCS"/>
                <a:cs typeface="MingLiU_HKSCS"/>
              </a:rPr>
              <a:t>考試日期</a:t>
            </a:r>
            <a:r>
              <a:rPr lang="ja-JP" altLang="en-US" sz="3200" b="1">
                <a:solidFill>
                  <a:srgbClr val="FF0000"/>
                </a:solidFill>
                <a:latin typeface="MingLiU_HKSCS"/>
                <a:ea typeface="MingLiU_HKSCS"/>
                <a:cs typeface="MingLiU_HKSCS"/>
              </a:rPr>
              <a:t>／</a:t>
            </a:r>
            <a:r>
              <a:rPr lang="zh-CN" altLang="en-US" sz="1800">
                <a:solidFill>
                  <a:srgbClr val="FF0000"/>
                </a:solidFill>
                <a:latin typeface="MingLiU_HKSCS"/>
                <a:ea typeface="MingLiU_HKSCS"/>
                <a:cs typeface="MingLiU_HKSCS"/>
              </a:rPr>
              <a:t>第</a:t>
            </a:r>
            <a:r>
              <a:rPr lang="en-US" altLang="zh-CN" sz="2800" b="1">
                <a:solidFill>
                  <a:srgbClr val="FF0000"/>
                </a:solidFill>
                <a:latin typeface="MingLiU_HKSCS"/>
                <a:ea typeface="MingLiU_HKSCS"/>
                <a:cs typeface="MingLiU_HKSCS"/>
              </a:rPr>
              <a:t>2</a:t>
            </a:r>
            <a:r>
              <a:rPr lang="en-US" altLang="ja-JP" sz="2800" b="1">
                <a:solidFill>
                  <a:srgbClr val="FF0000"/>
                </a:solidFill>
                <a:latin typeface="MingLiU_HKSCS"/>
                <a:ea typeface="MingLiU_HKSCS"/>
                <a:cs typeface="MingLiU_HKSCS"/>
              </a:rPr>
              <a:t>9</a:t>
            </a:r>
            <a:r>
              <a:rPr lang="zh-CN" altLang="en-US" sz="1800">
                <a:solidFill>
                  <a:srgbClr val="FF0000"/>
                </a:solidFill>
                <a:latin typeface="MingLiU_HKSCS"/>
                <a:ea typeface="MingLiU_HKSCS"/>
                <a:cs typeface="MingLiU_HKSCS"/>
              </a:rPr>
              <a:t>屆 </a:t>
            </a:r>
            <a:r>
              <a:rPr lang="en-US" altLang="ja-JP" sz="2800" b="1">
                <a:solidFill>
                  <a:srgbClr val="FF0000"/>
                </a:solidFill>
                <a:latin typeface="MingLiU_HKSCS"/>
                <a:ea typeface="MingLiU_HKSCS"/>
                <a:cs typeface="MingLiU_HKSCS"/>
              </a:rPr>
              <a:t>2014</a:t>
            </a:r>
            <a:r>
              <a:rPr lang="zh-CN" altLang="en-US" sz="1800">
                <a:solidFill>
                  <a:srgbClr val="FF0000"/>
                </a:solidFill>
                <a:latin typeface="MingLiU_HKSCS"/>
                <a:ea typeface="MingLiU_HKSCS"/>
                <a:cs typeface="MingLiU_HKSCS"/>
              </a:rPr>
              <a:t>年</a:t>
            </a:r>
            <a:r>
              <a:rPr lang="en-US" altLang="ja-JP" sz="2800" b="1">
                <a:solidFill>
                  <a:srgbClr val="FF0000"/>
                </a:solidFill>
                <a:latin typeface="MingLiU_HKSCS"/>
                <a:ea typeface="MingLiU_HKSCS"/>
                <a:cs typeface="MingLiU_HKSCS"/>
              </a:rPr>
              <a:t>11</a:t>
            </a:r>
            <a:r>
              <a:rPr lang="zh-CN" altLang="en-US" sz="1800">
                <a:solidFill>
                  <a:srgbClr val="FF0000"/>
                </a:solidFill>
                <a:latin typeface="MingLiU_HKSCS"/>
                <a:ea typeface="MingLiU_HKSCS"/>
                <a:cs typeface="MingLiU_HKSCS"/>
              </a:rPr>
              <a:t>月</a:t>
            </a:r>
            <a:r>
              <a:rPr lang="en-US" altLang="zh-CN" sz="2800" b="1">
                <a:solidFill>
                  <a:srgbClr val="FF0000"/>
                </a:solidFill>
                <a:latin typeface="MingLiU_HKSCS"/>
                <a:ea typeface="MingLiU_HKSCS"/>
                <a:cs typeface="MingLiU_HKSCS"/>
              </a:rPr>
              <a:t>1</a:t>
            </a:r>
            <a:r>
              <a:rPr lang="en-US" altLang="ja-JP" sz="2800" b="1">
                <a:solidFill>
                  <a:srgbClr val="FF0000"/>
                </a:solidFill>
                <a:latin typeface="MingLiU_HKSCS"/>
                <a:ea typeface="MingLiU_HKSCS"/>
                <a:cs typeface="MingLiU_HKSCS"/>
              </a:rPr>
              <a:t>6</a:t>
            </a:r>
            <a:r>
              <a:rPr lang="zh-CN" altLang="en-US" sz="1800">
                <a:solidFill>
                  <a:srgbClr val="FF0000"/>
                </a:solidFill>
                <a:latin typeface="MingLiU_HKSCS"/>
                <a:ea typeface="MingLiU_HKSCS"/>
                <a:cs typeface="MingLiU_HKSCS"/>
              </a:rPr>
              <a:t>日</a:t>
            </a:r>
            <a:r>
              <a:rPr lang="zh-CN" altLang="en-US" sz="2800">
                <a:solidFill>
                  <a:srgbClr val="FF0000"/>
                </a:solidFill>
                <a:latin typeface="MingLiU_HKSCS"/>
                <a:ea typeface="MingLiU_HKSCS"/>
                <a:cs typeface="MingLiU_HKSCS"/>
              </a:rPr>
              <a:t>（</a:t>
            </a:r>
            <a:r>
              <a:rPr lang="zh-CN" altLang="en-US" sz="2800" b="1">
                <a:solidFill>
                  <a:srgbClr val="FF0000"/>
                </a:solidFill>
                <a:latin typeface="MingLiU_HKSCS"/>
                <a:ea typeface="MingLiU_HKSCS"/>
                <a:cs typeface="MingLiU_HKSCS"/>
              </a:rPr>
              <a:t>日</a:t>
            </a:r>
            <a:r>
              <a:rPr lang="zh-CN" altLang="en-US" sz="2800">
                <a:solidFill>
                  <a:srgbClr val="FF0000"/>
                </a:solidFill>
                <a:latin typeface="MingLiU_HKSCS"/>
                <a:ea typeface="MingLiU_HKSCS"/>
                <a:cs typeface="MingLiU_HKSCS"/>
              </a:rPr>
              <a:t>）</a:t>
            </a:r>
            <a:endParaRPr lang="en-US" altLang="zh-CN" sz="2800">
              <a:solidFill>
                <a:srgbClr val="FF0000"/>
              </a:solidFill>
              <a:latin typeface="MingLiU_HKSCS"/>
              <a:ea typeface="MingLiU_HKSCS"/>
              <a:cs typeface="MingLiU_HKSCS"/>
            </a:endParaRPr>
          </a:p>
          <a:p>
            <a:pPr algn="ctr"/>
            <a:r>
              <a:rPr lang="zh-CN" altLang="en-US" sz="1800">
                <a:latin typeface="MingLiU_HKSCS"/>
                <a:ea typeface="MingLiU_HKSCS"/>
                <a:cs typeface="MingLiU_HKSCS"/>
              </a:rPr>
              <a:t>報考期間</a:t>
            </a:r>
            <a:r>
              <a:rPr lang="ja-JP" altLang="en-US" sz="2000" b="1">
                <a:latin typeface="MingLiU_HKSCS"/>
                <a:ea typeface="MingLiU_HKSCS"/>
                <a:cs typeface="MingLiU_HKSCS"/>
              </a:rPr>
              <a:t>／</a:t>
            </a:r>
            <a:r>
              <a:rPr lang="en-US" altLang="zh-CN" sz="2000" b="1">
                <a:latin typeface="MingLiU_HKSCS"/>
                <a:ea typeface="MingLiU_HKSCS"/>
                <a:cs typeface="MingLiU_HKSCS"/>
              </a:rPr>
              <a:t>7</a:t>
            </a:r>
            <a:r>
              <a:rPr lang="zh-CN" altLang="en-US" sz="1400">
                <a:latin typeface="MingLiU_HKSCS"/>
                <a:ea typeface="MingLiU_HKSCS"/>
                <a:cs typeface="MingLiU_HKSCS"/>
              </a:rPr>
              <a:t>月</a:t>
            </a:r>
            <a:r>
              <a:rPr lang="en-US" altLang="zh-CN" sz="2000" b="1">
                <a:latin typeface="MingLiU_HKSCS"/>
                <a:ea typeface="MingLiU_HKSCS"/>
                <a:cs typeface="MingLiU_HKSCS"/>
              </a:rPr>
              <a:t>1</a:t>
            </a:r>
            <a:r>
              <a:rPr lang="zh-CN" altLang="en-US" sz="1400">
                <a:latin typeface="MingLiU_HKSCS"/>
                <a:ea typeface="MingLiU_HKSCS"/>
                <a:cs typeface="MingLiU_HKSCS"/>
              </a:rPr>
              <a:t>日</a:t>
            </a:r>
            <a:r>
              <a:rPr lang="zh-CN" altLang="en-US" sz="2000">
                <a:latin typeface="MingLiU_HKSCS"/>
                <a:ea typeface="MingLiU_HKSCS"/>
                <a:cs typeface="MingLiU_HKSCS"/>
              </a:rPr>
              <a:t>（</a:t>
            </a:r>
            <a:r>
              <a:rPr lang="zh-CN" altLang="en-US" sz="2000" b="1">
                <a:latin typeface="MingLiU_HKSCS"/>
                <a:ea typeface="MingLiU_HKSCS"/>
                <a:cs typeface="MingLiU_HKSCS"/>
              </a:rPr>
              <a:t>二</a:t>
            </a:r>
            <a:r>
              <a:rPr lang="zh-CN" altLang="en-US" sz="2000">
                <a:latin typeface="MingLiU_HKSCS"/>
                <a:ea typeface="MingLiU_HKSCS"/>
                <a:cs typeface="MingLiU_HKSCS"/>
              </a:rPr>
              <a:t>）</a:t>
            </a:r>
            <a:r>
              <a:rPr lang="ja-JP" altLang="en-US" sz="2000">
                <a:latin typeface="MingLiU_HKSCS"/>
                <a:ea typeface="MingLiU_HKSCS"/>
                <a:cs typeface="MingLiU_HKSCS"/>
              </a:rPr>
              <a:t>～</a:t>
            </a:r>
            <a:r>
              <a:rPr lang="en-US" altLang="zh-CN" sz="2000" b="1">
                <a:latin typeface="MingLiU_HKSCS"/>
                <a:ea typeface="MingLiU_HKSCS"/>
                <a:cs typeface="MingLiU_HKSCS"/>
              </a:rPr>
              <a:t>10</a:t>
            </a:r>
            <a:r>
              <a:rPr lang="zh-CN" altLang="en-US" sz="1400">
                <a:latin typeface="MingLiU_HKSCS"/>
                <a:ea typeface="MingLiU_HKSCS"/>
                <a:cs typeface="MingLiU_HKSCS"/>
              </a:rPr>
              <a:t>月</a:t>
            </a:r>
            <a:r>
              <a:rPr lang="en-US" altLang="zh-CN" sz="2000" b="1">
                <a:latin typeface="MingLiU_HKSCS"/>
                <a:ea typeface="MingLiU_HKSCS"/>
                <a:cs typeface="MingLiU_HKSCS"/>
              </a:rPr>
              <a:t>3</a:t>
            </a:r>
            <a:r>
              <a:rPr lang="zh-CN" altLang="en-US" sz="1600">
                <a:latin typeface="MingLiU_HKSCS"/>
                <a:ea typeface="MingLiU_HKSCS"/>
                <a:cs typeface="MingLiU_HKSCS"/>
              </a:rPr>
              <a:t>日</a:t>
            </a:r>
            <a:r>
              <a:rPr lang="zh-CN" altLang="en-US" sz="2000">
                <a:latin typeface="MingLiU_HKSCS"/>
                <a:ea typeface="MingLiU_HKSCS"/>
                <a:cs typeface="MingLiU_HKSCS"/>
              </a:rPr>
              <a:t>（</a:t>
            </a:r>
            <a:r>
              <a:rPr lang="zh-CN" altLang="en-US" sz="2000" b="1">
                <a:latin typeface="MingLiU_HKSCS"/>
                <a:ea typeface="MingLiU_HKSCS"/>
                <a:cs typeface="MingLiU_HKSCS"/>
              </a:rPr>
              <a:t>五</a:t>
            </a:r>
            <a:r>
              <a:rPr lang="zh-CN" altLang="en-US" sz="2000">
                <a:latin typeface="MingLiU_HKSCS"/>
                <a:ea typeface="MingLiU_HKSCS"/>
                <a:cs typeface="MingLiU_HKSCS"/>
              </a:rPr>
              <a:t>）</a:t>
            </a:r>
            <a:endParaRPr lang="en-US" altLang="zh-CN" sz="1100">
              <a:latin typeface="MingLiU_HKSCS"/>
              <a:ea typeface="MingLiU_HKSCS"/>
              <a:cs typeface="MingLiU_HKSCS"/>
            </a:endParaRPr>
          </a:p>
          <a:p>
            <a:pPr algn="ctr"/>
            <a:r>
              <a:rPr lang="zh-CN" altLang="en-US" sz="2400">
                <a:solidFill>
                  <a:srgbClr val="FF0000"/>
                </a:solidFill>
                <a:latin typeface="MingLiU_HKSCS"/>
                <a:ea typeface="MingLiU_HKSCS"/>
                <a:cs typeface="MingLiU_HKSCS"/>
              </a:rPr>
              <a:t>報考費用</a:t>
            </a:r>
            <a:r>
              <a:rPr lang="ja-JP" altLang="en-US" sz="3200" b="1">
                <a:solidFill>
                  <a:srgbClr val="FF0000"/>
                </a:solidFill>
                <a:latin typeface="MingLiU_HKSCS"/>
                <a:ea typeface="MingLiU_HKSCS"/>
                <a:cs typeface="MingLiU_HKSCS"/>
              </a:rPr>
              <a:t>／</a:t>
            </a:r>
            <a:r>
              <a:rPr lang="en-US" altLang="ja-JP" sz="3200" b="1">
                <a:solidFill>
                  <a:srgbClr val="FF0000"/>
                </a:solidFill>
                <a:latin typeface="MingLiU_HKSCS"/>
                <a:ea typeface="MingLiU_HKSCS"/>
                <a:cs typeface="MingLiU_HKSCS"/>
              </a:rPr>
              <a:t>NT$ 2,000</a:t>
            </a:r>
            <a:endParaRPr lang="en-US" altLang="zh-CN" sz="3200" b="1">
              <a:solidFill>
                <a:srgbClr val="FF0000"/>
              </a:solidFill>
              <a:latin typeface="MingLiU_HKSCS"/>
              <a:ea typeface="MingLiU_HKSCS"/>
              <a:cs typeface="MingLiU_HKSCS"/>
            </a:endParaRPr>
          </a:p>
          <a:p>
            <a:r>
              <a:rPr lang="zh-CN" altLang="en-US" sz="1600">
                <a:solidFill>
                  <a:srgbClr val="000000"/>
                </a:solidFill>
                <a:latin typeface="MingLiU_HKSCS"/>
                <a:ea typeface="MingLiU_HKSCS"/>
                <a:cs typeface="MingLiU_HKSCS"/>
              </a:rPr>
              <a:t>  報考單位：丸虎國際顧問有限公司</a:t>
            </a:r>
            <a:endParaRPr lang="en-US" altLang="zh-CN" sz="1600">
              <a:solidFill>
                <a:srgbClr val="000000"/>
              </a:solidFill>
              <a:latin typeface="MingLiU_HKSCS"/>
              <a:ea typeface="MingLiU_HKSCS"/>
              <a:cs typeface="MingLiU_HKSCS"/>
            </a:endParaRPr>
          </a:p>
          <a:p>
            <a:r>
              <a:rPr lang="zh-CN" altLang="en-US" sz="1600">
                <a:solidFill>
                  <a:srgbClr val="000000"/>
                </a:solidFill>
                <a:latin typeface="MingLiU_HKSCS"/>
                <a:ea typeface="MingLiU_HKSCS"/>
                <a:cs typeface="MingLiU_HKSCS"/>
              </a:rPr>
              <a:t>  主辦單位：公益財團法人</a:t>
            </a:r>
            <a:r>
              <a:rPr lang="ja-JP" altLang="en-US" sz="1600">
                <a:solidFill>
                  <a:srgbClr val="000000"/>
                </a:solidFill>
                <a:latin typeface="MingLiU_HKSCS"/>
                <a:ea typeface="MingLiU_HKSCS"/>
                <a:cs typeface="MingLiU_HKSCS"/>
              </a:rPr>
              <a:t> </a:t>
            </a:r>
            <a:r>
              <a:rPr lang="zh-CN" altLang="en-US" sz="1600">
                <a:solidFill>
                  <a:srgbClr val="000000"/>
                </a:solidFill>
                <a:latin typeface="MingLiU_HKSCS"/>
                <a:ea typeface="MingLiU_HKSCS"/>
                <a:cs typeface="MingLiU_HKSCS"/>
              </a:rPr>
              <a:t>日本漢字能力檢定協會</a:t>
            </a:r>
            <a:endParaRPr lang="en-US" altLang="zh-CN" sz="1600">
              <a:solidFill>
                <a:srgbClr val="000000"/>
              </a:solidFill>
              <a:latin typeface="MingLiU_HKSCS"/>
              <a:ea typeface="MingLiU_HKSCS"/>
              <a:cs typeface="MingLiU_HKSCS"/>
            </a:endParaRPr>
          </a:p>
          <a:p>
            <a:pPr algn="ctr"/>
            <a:endParaRPr lang="en-US" altLang="zh-CN" sz="1200">
              <a:solidFill>
                <a:srgbClr val="000000"/>
              </a:solidFill>
              <a:latin typeface="MingLiU_HKSCS"/>
              <a:ea typeface="MingLiU_HKSCS"/>
              <a:cs typeface="MingLiU_HKSCS"/>
            </a:endParaRPr>
          </a:p>
        </p:txBody>
      </p:sp>
      <p:sp>
        <p:nvSpPr>
          <p:cNvPr id="30722" name="テキスト ボックス 1"/>
          <p:cNvSpPr txBox="1">
            <a:spLocks noChangeArrowheads="1"/>
          </p:cNvSpPr>
          <p:nvPr/>
        </p:nvSpPr>
        <p:spPr bwMode="auto">
          <a:xfrm>
            <a:off x="4827588" y="9161463"/>
            <a:ext cx="1841500" cy="40005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 b="1">
                <a:solidFill>
                  <a:srgbClr val="FF0000"/>
                </a:solidFill>
                <a:latin typeface="MingLiU_HKSCS"/>
                <a:ea typeface="MingLiU_HKSCS"/>
                <a:cs typeface="MingLiU_HKSCS"/>
              </a:rPr>
              <a:t>請看背面</a:t>
            </a:r>
            <a:endParaRPr lang="ja-JP" altLang="en-US" sz="2000" b="1">
              <a:solidFill>
                <a:srgbClr val="FF0000"/>
              </a:solidFill>
              <a:latin typeface="MingLiU_HKSCS"/>
              <a:ea typeface="MingLiU_HKSCS"/>
              <a:cs typeface="MingLiU_HKSCS"/>
            </a:endParaRPr>
          </a:p>
        </p:txBody>
      </p:sp>
      <p:sp>
        <p:nvSpPr>
          <p:cNvPr id="3" name="右矢印 2"/>
          <p:cNvSpPr/>
          <p:nvPr/>
        </p:nvSpPr>
        <p:spPr>
          <a:xfrm>
            <a:off x="6092825" y="9232900"/>
            <a:ext cx="504825" cy="288925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1800">
              <a:solidFill>
                <a:prstClr val="white"/>
              </a:solidFill>
            </a:endParaRPr>
          </a:p>
        </p:txBody>
      </p:sp>
      <p:pic>
        <p:nvPicPr>
          <p:cNvPr id="3072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5875"/>
            <a:ext cx="6858000" cy="647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5" name="テキスト ボックス 5"/>
          <p:cNvSpPr txBox="1">
            <a:spLocks noChangeArrowheads="1"/>
          </p:cNvSpPr>
          <p:nvPr/>
        </p:nvSpPr>
        <p:spPr bwMode="auto">
          <a:xfrm>
            <a:off x="5013325" y="822325"/>
            <a:ext cx="1655763" cy="149225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prstDash val="sysDash"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700" b="1">
                <a:ea typeface="ＭＳ Ｐゴシック" pitchFamily="34" charset="-128"/>
              </a:rPr>
              <a:t>感謝</a:t>
            </a:r>
            <a:r>
              <a:rPr lang="ja-JP" altLang="en-US" sz="700" b="1">
                <a:ea typeface="ＭＳ Ｐゴシック" pitchFamily="34" charset="-128"/>
              </a:rPr>
              <a:t>：</a:t>
            </a:r>
            <a:endParaRPr lang="en-US" altLang="ja-JP" sz="700" b="1">
              <a:ea typeface="ＭＳ Ｐゴシック" pitchFamily="34" charset="-128"/>
            </a:endParaRPr>
          </a:p>
          <a:p>
            <a:r>
              <a:rPr lang="ja-JP" altLang="en-US" sz="700">
                <a:ea typeface="ＭＳ Ｐゴシック" pitchFamily="34" charset="-128"/>
              </a:rPr>
              <a:t>　●</a:t>
            </a:r>
            <a:r>
              <a:rPr lang="zh-CN" altLang="en-US" sz="700">
                <a:ea typeface="ＭＳ Ｐゴシック" pitchFamily="34" charset="-128"/>
              </a:rPr>
              <a:t>公益財團法人</a:t>
            </a:r>
            <a:endParaRPr lang="en-US" altLang="zh-CN" sz="700">
              <a:ea typeface="ＭＳ Ｐゴシック" pitchFamily="34" charset="-128"/>
            </a:endParaRPr>
          </a:p>
          <a:p>
            <a:r>
              <a:rPr lang="en-US" altLang="ja-JP" sz="700">
                <a:ea typeface="ＭＳ Ｐゴシック" pitchFamily="34" charset="-128"/>
              </a:rPr>
              <a:t>       </a:t>
            </a:r>
            <a:r>
              <a:rPr lang="zh-CN" altLang="en-US" sz="700">
                <a:ea typeface="ＭＳ Ｐゴシック" pitchFamily="34" charset="-128"/>
              </a:rPr>
              <a:t>日本交流協會台北事務所</a:t>
            </a:r>
            <a:endParaRPr lang="en-US" altLang="zh-CN" sz="700">
              <a:ea typeface="ＭＳ Ｐゴシック" pitchFamily="34" charset="-128"/>
            </a:endParaRPr>
          </a:p>
          <a:p>
            <a:r>
              <a:rPr lang="ja-JP" altLang="en-US" sz="700">
                <a:ea typeface="ＭＳ Ｐゴシック" pitchFamily="34" charset="-128"/>
              </a:rPr>
              <a:t>　●</a:t>
            </a:r>
            <a:r>
              <a:rPr lang="zh-CN" altLang="en-US" sz="700">
                <a:ea typeface="ＭＳ Ｐゴシック" pitchFamily="34" charset="-128"/>
              </a:rPr>
              <a:t>台北市日本工商會</a:t>
            </a:r>
            <a:endParaRPr lang="en-US" altLang="ja-JP" sz="700">
              <a:ea typeface="ＭＳ Ｐゴシック" pitchFamily="34" charset="-128"/>
            </a:endParaRPr>
          </a:p>
          <a:p>
            <a:r>
              <a:rPr lang="ja-JP" altLang="en-US" sz="700">
                <a:ea typeface="ＭＳ Ｐゴシック" pitchFamily="34" charset="-128"/>
              </a:rPr>
              <a:t>　●</a:t>
            </a:r>
            <a:r>
              <a:rPr lang="zh-CN" altLang="en-US" sz="700">
                <a:ea typeface="ＭＳ Ｐゴシック" pitchFamily="34" charset="-128"/>
              </a:rPr>
              <a:t>獨立行政法人</a:t>
            </a:r>
            <a:endParaRPr lang="en-US" altLang="zh-CN" sz="700">
              <a:ea typeface="ＭＳ Ｐゴシック" pitchFamily="34" charset="-128"/>
            </a:endParaRPr>
          </a:p>
          <a:p>
            <a:r>
              <a:rPr lang="en-US" altLang="zh-CN" sz="700">
                <a:ea typeface="ＭＳ Ｐゴシック" pitchFamily="34" charset="-128"/>
              </a:rPr>
              <a:t>   </a:t>
            </a:r>
            <a:r>
              <a:rPr lang="ja-JP" altLang="en-US" sz="700">
                <a:ea typeface="ＭＳ Ｐゴシック" pitchFamily="34" charset="-128"/>
              </a:rPr>
              <a:t>　 </a:t>
            </a:r>
            <a:r>
              <a:rPr lang="en-US" altLang="zh-CN" sz="700">
                <a:ea typeface="ＭＳ Ｐゴシック" pitchFamily="34" charset="-128"/>
              </a:rPr>
              <a:t> </a:t>
            </a:r>
            <a:r>
              <a:rPr lang="zh-CN" altLang="en-US" sz="700">
                <a:ea typeface="ＭＳ Ｐゴシック" pitchFamily="34" charset="-128"/>
              </a:rPr>
              <a:t>日本貿易振興機構（</a:t>
            </a:r>
            <a:r>
              <a:rPr lang="en-US" altLang="zh-CN" sz="700">
                <a:ea typeface="ＭＳ Ｐゴシック" pitchFamily="34" charset="-128"/>
              </a:rPr>
              <a:t>JETRO</a:t>
            </a:r>
            <a:r>
              <a:rPr lang="zh-CN" altLang="en-US" sz="700">
                <a:ea typeface="ＭＳ Ｐゴシック" pitchFamily="34" charset="-128"/>
              </a:rPr>
              <a:t>）</a:t>
            </a:r>
            <a:endParaRPr lang="en-US" altLang="zh-CN" sz="700">
              <a:ea typeface="ＭＳ Ｐゴシック" pitchFamily="34" charset="-128"/>
            </a:endParaRPr>
          </a:p>
          <a:p>
            <a:r>
              <a:rPr lang="ja-JP" altLang="en-US" sz="700">
                <a:ea typeface="ＭＳ Ｐゴシック" pitchFamily="34" charset="-128"/>
              </a:rPr>
              <a:t>　●</a:t>
            </a:r>
            <a:r>
              <a:rPr lang="zh-CN" altLang="en-US" sz="700">
                <a:ea typeface="ＭＳ Ｐゴシック" pitchFamily="34" charset="-128"/>
              </a:rPr>
              <a:t>公益社團法人 </a:t>
            </a:r>
            <a:r>
              <a:rPr lang="en-US" altLang="zh-CN" sz="700">
                <a:ea typeface="ＭＳ Ｐゴシック" pitchFamily="34" charset="-128"/>
              </a:rPr>
              <a:t> </a:t>
            </a:r>
            <a:r>
              <a:rPr lang="zh-CN" altLang="en-US" sz="700">
                <a:ea typeface="ＭＳ Ｐゴシック" pitchFamily="34" charset="-128"/>
              </a:rPr>
              <a:t>日本語教育學會</a:t>
            </a:r>
            <a:endParaRPr lang="en-US" altLang="zh-CN" sz="700">
              <a:ea typeface="ＭＳ Ｐゴシック" pitchFamily="34" charset="-128"/>
            </a:endParaRPr>
          </a:p>
          <a:p>
            <a:r>
              <a:rPr lang="ja-JP" altLang="en-US" sz="700">
                <a:ea typeface="ＭＳ Ｐゴシック" pitchFamily="34" charset="-128"/>
              </a:rPr>
              <a:t>　●</a:t>
            </a:r>
            <a:r>
              <a:rPr lang="zh-CN" altLang="en-US" sz="700">
                <a:ea typeface="ＭＳ Ｐゴシック" pitchFamily="34" charset="-128"/>
              </a:rPr>
              <a:t>財團法人  日本語教育振興協會</a:t>
            </a:r>
            <a:endParaRPr lang="en-US" altLang="zh-CN" sz="700">
              <a:ea typeface="ＭＳ Ｐゴシック" pitchFamily="34" charset="-128"/>
            </a:endParaRPr>
          </a:p>
          <a:p>
            <a:r>
              <a:rPr lang="ja-JP" altLang="en-US" sz="700">
                <a:ea typeface="ＭＳ Ｐゴシック" pitchFamily="34" charset="-128"/>
              </a:rPr>
              <a:t>　●</a:t>
            </a:r>
            <a:r>
              <a:rPr lang="zh-CN" altLang="en-US" sz="700">
                <a:ea typeface="ＭＳ Ｐゴシック" pitchFamily="34" charset="-128"/>
              </a:rPr>
              <a:t>特定非營利活動法人  </a:t>
            </a:r>
            <a:r>
              <a:rPr lang="en-US" altLang="zh-CN" sz="700">
                <a:ea typeface="ＭＳ Ｐゴシック" pitchFamily="34" charset="-128"/>
              </a:rPr>
              <a:t>JAFSA</a:t>
            </a:r>
          </a:p>
          <a:p>
            <a:r>
              <a:rPr lang="en-US" altLang="zh-CN" sz="700">
                <a:ea typeface="ＭＳ Ｐゴシック" pitchFamily="34" charset="-128"/>
              </a:rPr>
              <a:t>  </a:t>
            </a:r>
            <a:r>
              <a:rPr lang="ja-JP" altLang="en-US" sz="700">
                <a:ea typeface="ＭＳ Ｐゴシック" pitchFamily="34" charset="-128"/>
              </a:rPr>
              <a:t>　</a:t>
            </a:r>
            <a:r>
              <a:rPr lang="en-US" altLang="zh-CN" sz="700">
                <a:ea typeface="ＭＳ Ｐゴシック" pitchFamily="34" charset="-128"/>
              </a:rPr>
              <a:t>  </a:t>
            </a:r>
            <a:r>
              <a:rPr lang="zh-CN" altLang="en-US" sz="700">
                <a:ea typeface="ＭＳ Ｐゴシック" pitchFamily="34" charset="-128"/>
              </a:rPr>
              <a:t>（國際教育交流協議會）</a:t>
            </a:r>
            <a:endParaRPr lang="en-US" altLang="zh-CN" sz="700">
              <a:ea typeface="ＭＳ Ｐゴシック" pitchFamily="34" charset="-128"/>
            </a:endParaRPr>
          </a:p>
          <a:p>
            <a:r>
              <a:rPr lang="ja-JP" altLang="en-US" sz="700">
                <a:ea typeface="ＭＳ Ｐゴシック" pitchFamily="34" charset="-128"/>
              </a:rPr>
              <a:t>　●</a:t>
            </a:r>
            <a:r>
              <a:rPr lang="zh-CN" altLang="en-US" sz="700">
                <a:ea typeface="ＭＳ Ｐゴシック" pitchFamily="34" charset="-128"/>
              </a:rPr>
              <a:t>公益財團法人</a:t>
            </a:r>
            <a:endParaRPr lang="en-US" altLang="zh-CN" sz="700">
              <a:ea typeface="ＭＳ Ｐゴシック" pitchFamily="34" charset="-128"/>
            </a:endParaRPr>
          </a:p>
          <a:p>
            <a:r>
              <a:rPr lang="en-US" altLang="ja-JP" sz="700">
                <a:ea typeface="ＭＳ Ｐゴシック" pitchFamily="34" charset="-128"/>
              </a:rPr>
              <a:t> </a:t>
            </a:r>
            <a:r>
              <a:rPr lang="ja-JP" altLang="en-US" sz="700">
                <a:ea typeface="ＭＳ Ｐゴシック" pitchFamily="34" charset="-128"/>
              </a:rPr>
              <a:t>　 </a:t>
            </a:r>
            <a:r>
              <a:rPr lang="en-US" altLang="ja-JP" sz="700">
                <a:ea typeface="ＭＳ Ｐゴシック" pitchFamily="34" charset="-128"/>
              </a:rPr>
              <a:t>   </a:t>
            </a:r>
            <a:r>
              <a:rPr lang="en-US" altLang="zh-CN" sz="700">
                <a:ea typeface="ＭＳ Ｐゴシック" pitchFamily="34" charset="-128"/>
              </a:rPr>
              <a:t>UNESCO</a:t>
            </a:r>
            <a:r>
              <a:rPr lang="zh-CN" altLang="en-US" sz="700">
                <a:ea typeface="ＭＳ Ｐゴシック" pitchFamily="34" charset="-128"/>
              </a:rPr>
              <a:t>亞洲文化中心</a:t>
            </a:r>
            <a:endParaRPr lang="en-US" altLang="zh-CN" sz="700">
              <a:ea typeface="ＭＳ Ｐゴシック" pitchFamily="34" charset="-128"/>
            </a:endParaRPr>
          </a:p>
          <a:p>
            <a:r>
              <a:rPr lang="ja-JP" altLang="en-US" sz="700">
                <a:ea typeface="ＭＳ Ｐゴシック" pitchFamily="34" charset="-128"/>
              </a:rPr>
              <a:t>　●</a:t>
            </a:r>
            <a:r>
              <a:rPr lang="zh-CN" altLang="en-US" sz="700">
                <a:ea typeface="ＭＳ Ｐゴシック" pitchFamily="34" charset="-128"/>
              </a:rPr>
              <a:t>公益社團法人 經濟同友會</a:t>
            </a:r>
            <a:endParaRPr lang="en-US" altLang="ja-JP" sz="700">
              <a:ea typeface="ＭＳ Ｐゴシック" pitchFamily="34" charset="-128"/>
            </a:endParaRPr>
          </a:p>
        </p:txBody>
      </p:sp>
      <p:pic>
        <p:nvPicPr>
          <p:cNvPr id="3072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42000" y="5600700"/>
            <a:ext cx="719138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7" name="テキスト ボックス 9"/>
          <p:cNvSpPr txBox="1">
            <a:spLocks noChangeArrowheads="1"/>
          </p:cNvSpPr>
          <p:nvPr/>
        </p:nvSpPr>
        <p:spPr bwMode="auto">
          <a:xfrm>
            <a:off x="44450" y="6559550"/>
            <a:ext cx="6753225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ja-JP" altLang="en-US" sz="4400" b="1" u="sng">
                <a:solidFill>
                  <a:srgbClr val="000000"/>
                </a:solidFill>
                <a:latin typeface="MingLiU_HKSCS"/>
                <a:ea typeface="MingLiU_HKSCS"/>
                <a:cs typeface="MingLiU_HKSCS"/>
              </a:rPr>
              <a:t>ＢＪＴ</a:t>
            </a:r>
            <a:r>
              <a:rPr lang="zh-CN" altLang="en-US" sz="4400" b="1" u="sng">
                <a:solidFill>
                  <a:srgbClr val="000000"/>
                </a:solidFill>
                <a:latin typeface="MingLiU_HKSCS"/>
                <a:ea typeface="MingLiU_HKSCS"/>
                <a:cs typeface="MingLiU_HKSCS"/>
              </a:rPr>
              <a:t>商務日語能力考試</a:t>
            </a:r>
            <a:endParaRPr lang="en-US" altLang="zh-CN" sz="4400" b="1" u="sng">
              <a:solidFill>
                <a:srgbClr val="000000"/>
              </a:solidFill>
              <a:latin typeface="MingLiU_HKSCS"/>
              <a:ea typeface="MingLiU_HKSCS"/>
              <a:cs typeface="MingLiU_HKSCS"/>
            </a:endParaRPr>
          </a:p>
        </p:txBody>
      </p:sp>
      <p:sp>
        <p:nvSpPr>
          <p:cNvPr id="30728" name="テキスト ボックス 10"/>
          <p:cNvSpPr txBox="1">
            <a:spLocks noChangeArrowheads="1"/>
          </p:cNvSpPr>
          <p:nvPr/>
        </p:nvSpPr>
        <p:spPr bwMode="auto">
          <a:xfrm>
            <a:off x="60325" y="7227888"/>
            <a:ext cx="67532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ja-JP" sz="2400">
                <a:solidFill>
                  <a:srgbClr val="000000"/>
                </a:solidFill>
                <a:latin typeface="MingLiU_HKSCS"/>
                <a:ea typeface="MingLiU_HKSCS"/>
                <a:cs typeface="MingLiU_HKSCS"/>
              </a:rPr>
              <a:t>BJT</a:t>
            </a:r>
            <a:r>
              <a:rPr lang="ja-JP" altLang="en-US" sz="2400">
                <a:solidFill>
                  <a:srgbClr val="000000"/>
                </a:solidFill>
                <a:latin typeface="MingLiU_HKSCS"/>
                <a:ea typeface="MingLiU_HKSCS"/>
                <a:cs typeface="MingLiU_HKSCS"/>
              </a:rPr>
              <a:t> </a:t>
            </a:r>
            <a:r>
              <a:rPr lang="en-US" altLang="ja-JP" sz="2400">
                <a:solidFill>
                  <a:srgbClr val="000000"/>
                </a:solidFill>
                <a:latin typeface="MingLiU_HKSCS"/>
                <a:ea typeface="MingLiU_HKSCS"/>
                <a:cs typeface="MingLiU_HKSCS"/>
              </a:rPr>
              <a:t>Business Japanese Proficiency Test</a:t>
            </a:r>
            <a:endParaRPr lang="en-US" altLang="zh-CN" sz="2400">
              <a:solidFill>
                <a:srgbClr val="000000"/>
              </a:solidFill>
              <a:latin typeface="MingLiU_HKSCS"/>
              <a:ea typeface="MingLiU_HKSCS"/>
              <a:cs typeface="MingLiU_HKS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2" descr="\\File-sv01\02_共通\ロゴ\プライバシーマーク\20000098_05\印刷用\英語\枝番あり\JPEG\20000098_05_E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2825" y="8877300"/>
            <a:ext cx="519113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0" name="Rectangle 114"/>
          <p:cNvSpPr>
            <a:spLocks noChangeArrowheads="1"/>
          </p:cNvSpPr>
          <p:nvPr/>
        </p:nvSpPr>
        <p:spPr bwMode="auto">
          <a:xfrm>
            <a:off x="136525" y="5300663"/>
            <a:ext cx="6562725" cy="1236662"/>
          </a:xfrm>
          <a:prstGeom prst="rect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10000"/>
              </a:lnSpc>
            </a:pPr>
            <a:endParaRPr lang="ja-JP" altLang="en-US" sz="1200">
              <a:solidFill>
                <a:srgbClr val="000000"/>
              </a:solidFill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32771" name="Rectangle 115"/>
          <p:cNvSpPr>
            <a:spLocks noChangeArrowheads="1"/>
          </p:cNvSpPr>
          <p:nvPr/>
        </p:nvSpPr>
        <p:spPr bwMode="auto">
          <a:xfrm>
            <a:off x="136525" y="5041900"/>
            <a:ext cx="6562725" cy="258763"/>
          </a:xfrm>
          <a:prstGeom prst="rect">
            <a:avLst/>
          </a:prstGeom>
          <a:solidFill>
            <a:srgbClr val="CC0000">
              <a:alpha val="50195"/>
            </a:srgbClr>
          </a:solidFill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1200" b="1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測驗資訊</a:t>
            </a:r>
            <a:endParaRPr lang="ja-JP" altLang="en-US" sz="1200" b="1">
              <a:solidFill>
                <a:srgbClr val="000000"/>
              </a:solidFill>
              <a:latin typeface="細明體" pitchFamily="49" charset="-120"/>
              <a:ea typeface="細明體" pitchFamily="49" charset="-120"/>
            </a:endParaRPr>
          </a:p>
        </p:txBody>
      </p:sp>
      <p:sp>
        <p:nvSpPr>
          <p:cNvPr id="32772" name="Rectangle 5"/>
          <p:cNvSpPr>
            <a:spLocks noChangeArrowheads="1"/>
          </p:cNvSpPr>
          <p:nvPr/>
        </p:nvSpPr>
        <p:spPr bwMode="auto">
          <a:xfrm>
            <a:off x="0" y="358775"/>
            <a:ext cx="6858000" cy="490538"/>
          </a:xfrm>
          <a:prstGeom prst="rect">
            <a:avLst/>
          </a:prstGeom>
          <a:solidFill>
            <a:srgbClr val="CC000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2400" b="1">
                <a:solidFill>
                  <a:schemeClr val="bg1"/>
                </a:solidFill>
                <a:latin typeface="細明體" pitchFamily="49" charset="-120"/>
                <a:ea typeface="細明體" pitchFamily="49" charset="-120"/>
              </a:rPr>
              <a:t>BJT</a:t>
            </a:r>
            <a:r>
              <a:rPr lang="zh-CN" altLang="en-US" sz="2400" b="1">
                <a:solidFill>
                  <a:schemeClr val="bg1"/>
                </a:solidFill>
                <a:latin typeface="細明體" pitchFamily="49" charset="-120"/>
                <a:ea typeface="細明體" pitchFamily="49" charset="-120"/>
              </a:rPr>
              <a:t>測出您的“職場日語溝通能力”</a:t>
            </a:r>
            <a:endParaRPr lang="ja-JP" altLang="en-US" sz="2400" b="1">
              <a:solidFill>
                <a:schemeClr val="bg1"/>
              </a:solidFill>
              <a:latin typeface="細明體" pitchFamily="49" charset="-120"/>
              <a:ea typeface="細明體" pitchFamily="49" charset="-120"/>
            </a:endParaRPr>
          </a:p>
        </p:txBody>
      </p:sp>
      <p:sp>
        <p:nvSpPr>
          <p:cNvPr id="32773" name="テキスト ボックス 62"/>
          <p:cNvSpPr txBox="1">
            <a:spLocks noChangeArrowheads="1"/>
          </p:cNvSpPr>
          <p:nvPr/>
        </p:nvSpPr>
        <p:spPr bwMode="auto">
          <a:xfrm>
            <a:off x="188913" y="5387975"/>
            <a:ext cx="648335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1600" b="1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考試日期</a:t>
            </a:r>
            <a:r>
              <a:rPr lang="ja-JP" altLang="en-US" sz="1600" b="1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：</a:t>
            </a:r>
            <a:r>
              <a:rPr lang="zh-CN" altLang="en-US" sz="16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第</a:t>
            </a:r>
            <a:r>
              <a:rPr lang="en-US" altLang="zh-CN" sz="16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29</a:t>
            </a:r>
            <a:r>
              <a:rPr lang="zh-CN" altLang="en-US" sz="16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屆 </a:t>
            </a:r>
            <a:r>
              <a:rPr lang="en-US" altLang="zh-CN" sz="16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2014</a:t>
            </a:r>
            <a:r>
              <a:rPr lang="zh-CN" altLang="en-US" sz="16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年</a:t>
            </a:r>
            <a:r>
              <a:rPr lang="en-US" altLang="zh-CN" sz="16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11</a:t>
            </a:r>
            <a:r>
              <a:rPr lang="zh-CN" altLang="en-US" sz="16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月</a:t>
            </a:r>
            <a:r>
              <a:rPr lang="en-US" altLang="zh-CN" sz="16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16</a:t>
            </a:r>
            <a:r>
              <a:rPr lang="zh-CN" altLang="en-US" sz="16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日</a:t>
            </a:r>
            <a:r>
              <a:rPr lang="en-US" altLang="ja-JP" sz="16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(</a:t>
            </a:r>
            <a:r>
              <a:rPr lang="ja-JP" altLang="en-US" sz="16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日</a:t>
            </a:r>
            <a:r>
              <a:rPr lang="en-US" altLang="ja-JP" sz="16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)</a:t>
            </a:r>
            <a:r>
              <a:rPr lang="ja-JP" altLang="en-US" sz="16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　</a:t>
            </a:r>
            <a:r>
              <a:rPr lang="zh-CN" altLang="en-US" sz="1600" b="1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報考期間</a:t>
            </a:r>
            <a:r>
              <a:rPr lang="ja-JP" altLang="en-US" sz="1600" b="1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：</a:t>
            </a:r>
            <a:r>
              <a:rPr lang="en-US" altLang="zh-CN" sz="16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7</a:t>
            </a:r>
            <a:r>
              <a:rPr lang="zh-CN" altLang="en-US" sz="16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月</a:t>
            </a:r>
            <a:r>
              <a:rPr lang="en-US" altLang="zh-CN" sz="16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1</a:t>
            </a:r>
            <a:r>
              <a:rPr lang="zh-CN" altLang="en-US" sz="16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日</a:t>
            </a:r>
            <a:r>
              <a:rPr lang="ja-JP" altLang="en-US" sz="16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～</a:t>
            </a:r>
            <a:r>
              <a:rPr lang="en-US" altLang="zh-CN" sz="16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10</a:t>
            </a:r>
            <a:r>
              <a:rPr lang="zh-CN" altLang="en-US" sz="16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月</a:t>
            </a:r>
            <a:r>
              <a:rPr lang="en-US" altLang="zh-CN" sz="16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3</a:t>
            </a:r>
            <a:r>
              <a:rPr lang="zh-CN" altLang="en-US" sz="16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日</a:t>
            </a:r>
            <a:endParaRPr lang="en-US" altLang="ja-JP" sz="1600">
              <a:solidFill>
                <a:srgbClr val="000000"/>
              </a:solidFill>
              <a:latin typeface="細明體" pitchFamily="49" charset="-120"/>
              <a:ea typeface="細明體" pitchFamily="49" charset="-120"/>
            </a:endParaRPr>
          </a:p>
          <a:p>
            <a:r>
              <a:rPr lang="zh-CN" altLang="en-US" sz="1600" b="1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報考費用</a:t>
            </a:r>
            <a:r>
              <a:rPr lang="ja-JP" altLang="en-US" sz="1600" b="1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：</a:t>
            </a:r>
            <a:r>
              <a:rPr lang="en-US" altLang="zh-CN" sz="16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NT$ </a:t>
            </a:r>
            <a:r>
              <a:rPr lang="en-US" altLang="ja-JP" sz="16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2,000</a:t>
            </a:r>
            <a:r>
              <a:rPr lang="ja-JP" altLang="en-US" sz="16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　　　 </a:t>
            </a:r>
            <a:endParaRPr lang="en-US" altLang="ja-JP" sz="1600">
              <a:solidFill>
                <a:srgbClr val="000000"/>
              </a:solidFill>
              <a:latin typeface="細明體" pitchFamily="49" charset="-120"/>
              <a:ea typeface="細明體" pitchFamily="49" charset="-120"/>
            </a:endParaRPr>
          </a:p>
          <a:p>
            <a:r>
              <a:rPr lang="zh-CN" altLang="en-US" sz="1600" b="1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報到時間：</a:t>
            </a:r>
            <a:r>
              <a:rPr lang="en-US" altLang="zh-CN" sz="16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12:00</a:t>
            </a:r>
            <a:r>
              <a:rPr lang="ja-JP" altLang="en-US" sz="16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～</a:t>
            </a:r>
            <a:r>
              <a:rPr lang="en-US" altLang="ja-JP" sz="16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12:50    </a:t>
            </a:r>
            <a:r>
              <a:rPr lang="zh-CN" altLang="en-US" sz="1600" b="1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考試時間：</a:t>
            </a:r>
            <a:r>
              <a:rPr lang="en-US" altLang="ja-JP" sz="16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13:10</a:t>
            </a:r>
            <a:r>
              <a:rPr lang="ja-JP" altLang="en-US" sz="16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～</a:t>
            </a:r>
            <a:r>
              <a:rPr lang="en-US" altLang="ja-JP" sz="16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15:30</a:t>
            </a:r>
            <a:r>
              <a:rPr lang="zh-CN" altLang="en-US" sz="16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左右</a:t>
            </a:r>
            <a:endParaRPr lang="en-US" altLang="ja-JP" sz="1600">
              <a:solidFill>
                <a:srgbClr val="000000"/>
              </a:solidFill>
              <a:latin typeface="細明體" pitchFamily="49" charset="-120"/>
              <a:ea typeface="細明體" pitchFamily="49" charset="-120"/>
            </a:endParaRPr>
          </a:p>
          <a:p>
            <a:r>
              <a:rPr lang="zh-CN" altLang="en-US" sz="1600" b="1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考</a:t>
            </a:r>
            <a:r>
              <a:rPr lang="ja-JP" altLang="en-US" sz="1600" b="1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　　</a:t>
            </a:r>
            <a:r>
              <a:rPr lang="zh-CN" altLang="en-US" sz="1600" b="1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場</a:t>
            </a:r>
            <a:r>
              <a:rPr lang="ja-JP" altLang="en-US" sz="1600" b="1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：</a:t>
            </a:r>
            <a:r>
              <a:rPr lang="zh-CN" altLang="en-US" sz="14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台北</a:t>
            </a:r>
            <a:r>
              <a:rPr lang="en-US" altLang="ja-JP" sz="14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…</a:t>
            </a:r>
            <a:r>
              <a:rPr lang="zh-TW" altLang="en-US" sz="14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國立台北科技大學</a:t>
            </a:r>
            <a:r>
              <a:rPr lang="en-US" altLang="zh-CN" sz="14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(</a:t>
            </a:r>
            <a:r>
              <a:rPr lang="zh-CN" altLang="en-US" sz="14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預定</a:t>
            </a:r>
            <a:r>
              <a:rPr lang="en-US" altLang="zh-CN" sz="14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)</a:t>
            </a:r>
            <a:r>
              <a:rPr lang="zh-CN" altLang="en-US" sz="14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  台中</a:t>
            </a:r>
            <a:r>
              <a:rPr lang="en-US" altLang="ja-JP" sz="14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…</a:t>
            </a:r>
            <a:r>
              <a:rPr lang="zh-CN" altLang="en-US" sz="14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國立臺中科技大學</a:t>
            </a:r>
            <a:r>
              <a:rPr lang="en-US" altLang="zh-CN" sz="14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(</a:t>
            </a:r>
            <a:r>
              <a:rPr lang="zh-CN" altLang="en-US" sz="14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預定</a:t>
            </a:r>
            <a:r>
              <a:rPr lang="en-US" altLang="zh-CN" sz="14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)</a:t>
            </a:r>
            <a:endParaRPr lang="en-US" altLang="ja-JP" sz="1400">
              <a:solidFill>
                <a:srgbClr val="000000"/>
              </a:solidFill>
              <a:latin typeface="細明體" pitchFamily="49" charset="-120"/>
              <a:ea typeface="細明體" pitchFamily="49" charset="-120"/>
            </a:endParaRPr>
          </a:p>
        </p:txBody>
      </p:sp>
      <p:sp>
        <p:nvSpPr>
          <p:cNvPr id="32774" name="テキスト ボックス 2"/>
          <p:cNvSpPr txBox="1">
            <a:spLocks noChangeArrowheads="1"/>
          </p:cNvSpPr>
          <p:nvPr/>
        </p:nvSpPr>
        <p:spPr bwMode="auto">
          <a:xfrm>
            <a:off x="2708275" y="3081338"/>
            <a:ext cx="1143000" cy="338137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600">
                <a:latin typeface="細明體" pitchFamily="49" charset="-120"/>
                <a:ea typeface="細明體" pitchFamily="49" charset="-120"/>
              </a:rPr>
              <a:t>BJT</a:t>
            </a:r>
            <a:r>
              <a:rPr lang="zh-CN" altLang="en-US" sz="1600">
                <a:latin typeface="細明體" pitchFamily="49" charset="-120"/>
                <a:ea typeface="細明體" pitchFamily="49" charset="-120"/>
              </a:rPr>
              <a:t>可以</a:t>
            </a:r>
            <a:endParaRPr lang="en-US" altLang="zh-CN" sz="1600">
              <a:latin typeface="細明體" pitchFamily="49" charset="-120"/>
              <a:ea typeface="細明體" pitchFamily="49" charset="-120"/>
            </a:endParaRPr>
          </a:p>
        </p:txBody>
      </p:sp>
      <p:sp>
        <p:nvSpPr>
          <p:cNvPr id="32775" name="テキスト ボックス 7"/>
          <p:cNvSpPr txBox="1">
            <a:spLocks noChangeArrowheads="1"/>
          </p:cNvSpPr>
          <p:nvPr/>
        </p:nvSpPr>
        <p:spPr bwMode="auto">
          <a:xfrm>
            <a:off x="260350" y="2495550"/>
            <a:ext cx="34559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800" b="1">
                <a:solidFill>
                  <a:srgbClr val="FF0000"/>
                </a:solidFill>
                <a:latin typeface="細明體" pitchFamily="49" charset="-120"/>
                <a:ea typeface="細明體" pitchFamily="49" charset="-120"/>
              </a:rPr>
              <a:t>BJT</a:t>
            </a:r>
            <a:r>
              <a:rPr lang="zh-CN" altLang="en-US" sz="1800" b="1">
                <a:solidFill>
                  <a:srgbClr val="FF0000"/>
                </a:solidFill>
                <a:latin typeface="細明體" pitchFamily="49" charset="-120"/>
                <a:ea typeface="細明體" pitchFamily="49" charset="-120"/>
              </a:rPr>
              <a:t>就是最佳的解答！</a:t>
            </a:r>
            <a:endParaRPr lang="ja-JP" altLang="en-US" sz="1800" b="1">
              <a:solidFill>
                <a:srgbClr val="FF0000"/>
              </a:solidFill>
              <a:latin typeface="細明體" pitchFamily="49" charset="-120"/>
              <a:ea typeface="細明體" pitchFamily="49" charset="-120"/>
            </a:endParaRPr>
          </a:p>
        </p:txBody>
      </p:sp>
      <p:sp>
        <p:nvSpPr>
          <p:cNvPr id="32776" name="テキスト ボックス 66"/>
          <p:cNvSpPr txBox="1">
            <a:spLocks noChangeArrowheads="1"/>
          </p:cNvSpPr>
          <p:nvPr/>
        </p:nvSpPr>
        <p:spPr bwMode="auto">
          <a:xfrm>
            <a:off x="236538" y="1065213"/>
            <a:ext cx="3913187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1400">
                <a:latin typeface="細明體" pitchFamily="49" charset="-120"/>
                <a:ea typeface="細明體" pitchFamily="49" charset="-120"/>
              </a:rPr>
              <a:t>近年來，大部分的日本企業最需要的是</a:t>
            </a:r>
            <a:endParaRPr lang="en-US" altLang="zh-CN" sz="1400">
              <a:latin typeface="細明體" pitchFamily="49" charset="-120"/>
              <a:ea typeface="細明體" pitchFamily="49" charset="-120"/>
            </a:endParaRPr>
          </a:p>
          <a:p>
            <a:r>
              <a:rPr lang="zh-CN" altLang="en-US" sz="1400">
                <a:latin typeface="細明體" pitchFamily="49" charset="-120"/>
                <a:ea typeface="細明體" pitchFamily="49" charset="-120"/>
              </a:rPr>
              <a:t>具備職場溝通能力的日語人才，</a:t>
            </a:r>
            <a:endParaRPr lang="en-US" altLang="zh-CN" sz="1400">
              <a:latin typeface="細明體" pitchFamily="49" charset="-120"/>
              <a:ea typeface="細明體" pitchFamily="49" charset="-120"/>
            </a:endParaRPr>
          </a:p>
          <a:p>
            <a:r>
              <a:rPr lang="zh-CN" altLang="en-US" sz="1400">
                <a:latin typeface="細明體" pitchFamily="49" charset="-120"/>
                <a:ea typeface="細明體" pitchFamily="49" charset="-120"/>
              </a:rPr>
              <a:t>如何才能證明是否具備商務日語能力</a:t>
            </a:r>
            <a:r>
              <a:rPr lang="en-US" altLang="zh-CN" sz="1400">
                <a:latin typeface="細明體" pitchFamily="49" charset="-120"/>
                <a:ea typeface="細明體" pitchFamily="49" charset="-120"/>
              </a:rPr>
              <a:t>……</a:t>
            </a:r>
            <a:r>
              <a:rPr lang="zh-CN" altLang="en-US" sz="1400">
                <a:latin typeface="細明體" pitchFamily="49" charset="-120"/>
                <a:ea typeface="細明體" pitchFamily="49" charset="-120"/>
              </a:rPr>
              <a:t>？</a:t>
            </a:r>
            <a:endParaRPr lang="en-US" altLang="zh-CN" sz="1400">
              <a:latin typeface="細明體" pitchFamily="49" charset="-120"/>
              <a:ea typeface="細明體" pitchFamily="49" charset="-120"/>
            </a:endParaRPr>
          </a:p>
        </p:txBody>
      </p:sp>
      <p:sp>
        <p:nvSpPr>
          <p:cNvPr id="32777" name="Rectangle 114"/>
          <p:cNvSpPr>
            <a:spLocks noChangeArrowheads="1"/>
          </p:cNvSpPr>
          <p:nvPr/>
        </p:nvSpPr>
        <p:spPr bwMode="auto">
          <a:xfrm>
            <a:off x="115888" y="7189788"/>
            <a:ext cx="6583362" cy="2300287"/>
          </a:xfrm>
          <a:prstGeom prst="rect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10000"/>
              </a:lnSpc>
            </a:pPr>
            <a:endParaRPr lang="ja-JP" altLang="en-US" sz="1200">
              <a:solidFill>
                <a:srgbClr val="000000"/>
              </a:solidFill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32778" name="Rectangle 115"/>
          <p:cNvSpPr>
            <a:spLocks noChangeArrowheads="1"/>
          </p:cNvSpPr>
          <p:nvPr/>
        </p:nvSpPr>
        <p:spPr bwMode="auto">
          <a:xfrm>
            <a:off x="136525" y="6753225"/>
            <a:ext cx="6562725" cy="436563"/>
          </a:xfrm>
          <a:prstGeom prst="rect">
            <a:avLst/>
          </a:prstGeom>
          <a:noFill/>
          <a:ln w="444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2000" b="1">
                <a:solidFill>
                  <a:srgbClr val="FF0000"/>
                </a:solidFill>
                <a:latin typeface="細明體" pitchFamily="49" charset="-120"/>
                <a:ea typeface="細明體" pitchFamily="49" charset="-120"/>
              </a:rPr>
              <a:t>報考資訊</a:t>
            </a:r>
            <a:endParaRPr lang="ja-JP" altLang="en-US" sz="2000" b="1">
              <a:solidFill>
                <a:srgbClr val="FF0000"/>
              </a:solidFill>
              <a:latin typeface="細明體" pitchFamily="49" charset="-120"/>
              <a:ea typeface="細明體" pitchFamily="49" charset="-120"/>
            </a:endParaRPr>
          </a:p>
        </p:txBody>
      </p:sp>
      <p:sp>
        <p:nvSpPr>
          <p:cNvPr id="32779" name="テキスト ボックス 67"/>
          <p:cNvSpPr txBox="1">
            <a:spLocks noChangeArrowheads="1"/>
          </p:cNvSpPr>
          <p:nvPr/>
        </p:nvSpPr>
        <p:spPr bwMode="auto">
          <a:xfrm>
            <a:off x="222250" y="7226300"/>
            <a:ext cx="65198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請透過電話、</a:t>
            </a:r>
            <a:r>
              <a:rPr lang="en-US" altLang="zh-CN" sz="20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Email</a:t>
            </a:r>
            <a:r>
              <a:rPr lang="zh-CN" altLang="en-US" sz="20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或</a:t>
            </a:r>
            <a:r>
              <a:rPr lang="en-US" altLang="zh-CN" sz="20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HP</a:t>
            </a:r>
            <a:r>
              <a:rPr lang="zh-CN" altLang="en-US" sz="20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與報考單位聯繫。</a:t>
            </a:r>
            <a:endParaRPr lang="en-US" altLang="zh-CN" sz="1200">
              <a:solidFill>
                <a:srgbClr val="FF0000"/>
              </a:solidFill>
              <a:latin typeface="細明體" pitchFamily="49" charset="-120"/>
              <a:ea typeface="細明體" pitchFamily="49" charset="-120"/>
            </a:endParaRPr>
          </a:p>
        </p:txBody>
      </p:sp>
      <p:pic>
        <p:nvPicPr>
          <p:cNvPr id="17410" name="Picture 2" descr="\\File-sv01\01_海外事業\職員用\35販促･宣伝等素材\ロイヤリティフリー画像（ビジネス場面）\ビジネスイメージ写真\R04203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/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067883" y="1107950"/>
            <a:ext cx="2499778" cy="1729458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/>
          </a:extLst>
        </p:spPr>
      </p:pic>
      <p:sp>
        <p:nvSpPr>
          <p:cNvPr id="32781" name="テキスト ボックス 72"/>
          <p:cNvSpPr txBox="1">
            <a:spLocks noChangeArrowheads="1"/>
          </p:cNvSpPr>
          <p:nvPr/>
        </p:nvSpPr>
        <p:spPr bwMode="auto">
          <a:xfrm>
            <a:off x="2636838" y="4232275"/>
            <a:ext cx="4114800" cy="61595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ja-JP" altLang="en-US" sz="1800" b="1" u="sng">
                <a:solidFill>
                  <a:srgbClr val="FF0000"/>
                </a:solidFill>
                <a:latin typeface="細明體" pitchFamily="49" charset="-120"/>
                <a:ea typeface="細明體" pitchFamily="49" charset="-120"/>
              </a:rPr>
              <a:t>②</a:t>
            </a:r>
            <a:r>
              <a:rPr lang="zh-CN" altLang="en-US" sz="1800" b="1" u="sng">
                <a:solidFill>
                  <a:srgbClr val="FF0000"/>
                </a:solidFill>
                <a:latin typeface="細明體" pitchFamily="49" charset="-120"/>
                <a:ea typeface="細明體" pitchFamily="49" charset="-120"/>
              </a:rPr>
              <a:t>提升商務日語的應用能力</a:t>
            </a:r>
            <a:endParaRPr lang="en-US" altLang="zh-CN" sz="1800" b="1" u="sng">
              <a:solidFill>
                <a:srgbClr val="FF0000"/>
              </a:solidFill>
              <a:latin typeface="細明體" pitchFamily="49" charset="-120"/>
              <a:ea typeface="細明體" pitchFamily="49" charset="-120"/>
            </a:endParaRPr>
          </a:p>
          <a:p>
            <a:r>
              <a:rPr lang="en-US" altLang="zh-CN" sz="1600">
                <a:solidFill>
                  <a:srgbClr val="FF0000"/>
                </a:solidFill>
                <a:latin typeface="細明體" pitchFamily="49" charset="-120"/>
                <a:ea typeface="細明體" pitchFamily="49" charset="-120"/>
              </a:rPr>
              <a:t> </a:t>
            </a:r>
            <a:r>
              <a:rPr lang="ja-JP" altLang="en-US" sz="1400">
                <a:latin typeface="細明體" pitchFamily="49" charset="-120"/>
                <a:ea typeface="細明體" pitchFamily="49" charset="-120"/>
              </a:rPr>
              <a:t>→</a:t>
            </a:r>
            <a:r>
              <a:rPr lang="zh-CN" altLang="en-US" sz="1400">
                <a:latin typeface="細明體" pitchFamily="49" charset="-120"/>
                <a:ea typeface="細明體" pitchFamily="49" charset="-120"/>
              </a:rPr>
              <a:t>透過</a:t>
            </a:r>
            <a:r>
              <a:rPr lang="en-US" altLang="zh-CN" sz="1400">
                <a:latin typeface="細明體" pitchFamily="49" charset="-120"/>
                <a:ea typeface="細明體" pitchFamily="49" charset="-120"/>
              </a:rPr>
              <a:t>BJT</a:t>
            </a:r>
            <a:r>
              <a:rPr lang="zh-CN" altLang="en-US" sz="1400">
                <a:latin typeface="細明體" pitchFamily="49" charset="-120"/>
                <a:ea typeface="細明體" pitchFamily="49" charset="-120"/>
              </a:rPr>
              <a:t>的準備，得以加強職場日語的應用能力。</a:t>
            </a:r>
            <a:endParaRPr lang="en-US" altLang="zh-CN" sz="1400" b="1" u="sng">
              <a:latin typeface="細明體" pitchFamily="49" charset="-120"/>
              <a:ea typeface="細明體" pitchFamily="49" charset="-120"/>
            </a:endParaRPr>
          </a:p>
        </p:txBody>
      </p:sp>
      <p:sp>
        <p:nvSpPr>
          <p:cNvPr id="32782" name="下矢印 1"/>
          <p:cNvSpPr>
            <a:spLocks noChangeArrowheads="1"/>
          </p:cNvSpPr>
          <p:nvPr/>
        </p:nvSpPr>
        <p:spPr bwMode="auto">
          <a:xfrm>
            <a:off x="1749425" y="1857375"/>
            <a:ext cx="484188" cy="566738"/>
          </a:xfrm>
          <a:prstGeom prst="downArrow">
            <a:avLst>
              <a:gd name="adj1" fmla="val 50000"/>
              <a:gd name="adj2" fmla="val 50044"/>
            </a:avLst>
          </a:prstGeom>
          <a:solidFill>
            <a:srgbClr val="FF0000"/>
          </a:solidFill>
          <a:ln w="9525" algn="ctr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ja-JP" altLang="en-US">
              <a:latin typeface="SimHei" pitchFamily="2" charset="-122"/>
              <a:ea typeface="SimHei" pitchFamily="2" charset="-122"/>
            </a:endParaRPr>
          </a:p>
        </p:txBody>
      </p:sp>
      <p:pic>
        <p:nvPicPr>
          <p:cNvPr id="17411" name="Picture 3" descr="\\File-sv01\01_海外事業\職員用\35販促･宣伝等素材\ロイヤリティフリー画像（ビジネス場面）\ビジネスイメージ写真\R04209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/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58280" y="3250070"/>
            <a:ext cx="2331028" cy="1632910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/>
          </a:extLst>
        </p:spPr>
      </p:pic>
      <p:sp>
        <p:nvSpPr>
          <p:cNvPr id="32784" name="テキスト ボックス 73"/>
          <p:cNvSpPr txBox="1">
            <a:spLocks noChangeArrowheads="1"/>
          </p:cNvSpPr>
          <p:nvPr/>
        </p:nvSpPr>
        <p:spPr bwMode="auto">
          <a:xfrm>
            <a:off x="2636838" y="3513138"/>
            <a:ext cx="3860800" cy="61595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ja-JP" altLang="en-US" sz="1800" b="1" u="sng">
                <a:solidFill>
                  <a:srgbClr val="FF0000"/>
                </a:solidFill>
                <a:latin typeface="細明體" pitchFamily="49" charset="-120"/>
                <a:ea typeface="細明體" pitchFamily="49" charset="-120"/>
              </a:rPr>
              <a:t>①</a:t>
            </a:r>
            <a:r>
              <a:rPr lang="zh-CN" altLang="en-US" sz="1800" b="1" u="sng">
                <a:solidFill>
                  <a:srgbClr val="FF0000"/>
                </a:solidFill>
                <a:latin typeface="細明體" pitchFamily="49" charset="-120"/>
                <a:ea typeface="細明體" pitchFamily="49" charset="-120"/>
              </a:rPr>
              <a:t>客觀地證明商務日語能力</a:t>
            </a:r>
            <a:endParaRPr lang="en-US" altLang="zh-CN" sz="1800">
              <a:solidFill>
                <a:srgbClr val="FF0000"/>
              </a:solidFill>
              <a:latin typeface="細明體" pitchFamily="49" charset="-120"/>
              <a:ea typeface="細明體" pitchFamily="49" charset="-120"/>
            </a:endParaRPr>
          </a:p>
          <a:p>
            <a:r>
              <a:rPr lang="en-US" altLang="zh-CN" sz="1600">
                <a:solidFill>
                  <a:srgbClr val="FF0000"/>
                </a:solidFill>
                <a:latin typeface="細明體" pitchFamily="49" charset="-120"/>
                <a:ea typeface="細明體" pitchFamily="49" charset="-120"/>
              </a:rPr>
              <a:t> </a:t>
            </a:r>
            <a:r>
              <a:rPr lang="ja-JP" altLang="en-US" sz="1400">
                <a:latin typeface="細明體" pitchFamily="49" charset="-120"/>
                <a:ea typeface="細明體" pitchFamily="49" charset="-120"/>
              </a:rPr>
              <a:t>→</a:t>
            </a:r>
            <a:r>
              <a:rPr lang="en-US" altLang="zh-CN" sz="1400">
                <a:latin typeface="細明體" pitchFamily="49" charset="-120"/>
                <a:ea typeface="細明體" pitchFamily="49" charset="-120"/>
              </a:rPr>
              <a:t>BJT</a:t>
            </a:r>
            <a:r>
              <a:rPr lang="zh-CN" altLang="en-US" sz="1400">
                <a:latin typeface="細明體" pitchFamily="49" charset="-120"/>
                <a:ea typeface="細明體" pitchFamily="49" charset="-120"/>
              </a:rPr>
              <a:t>是全球唯一的大型商務日語能力考試。</a:t>
            </a:r>
            <a:endParaRPr lang="en-US" altLang="zh-CN" sz="1600">
              <a:latin typeface="細明體" pitchFamily="49" charset="-120"/>
              <a:ea typeface="細明體" pitchFamily="49" charset="-120"/>
            </a:endParaRPr>
          </a:p>
        </p:txBody>
      </p:sp>
      <p:sp>
        <p:nvSpPr>
          <p:cNvPr id="32785" name="テキスト ボックス 74"/>
          <p:cNvSpPr txBox="1">
            <a:spLocks noChangeArrowheads="1"/>
          </p:cNvSpPr>
          <p:nvPr/>
        </p:nvSpPr>
        <p:spPr bwMode="auto">
          <a:xfrm>
            <a:off x="209550" y="7577138"/>
            <a:ext cx="65103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電話 ： </a:t>
            </a:r>
            <a:r>
              <a:rPr lang="en-US" altLang="zh-CN" sz="20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02-8789-6995   Email</a:t>
            </a:r>
            <a:r>
              <a:rPr lang="zh-CN" altLang="en-US" sz="20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：</a:t>
            </a:r>
            <a:r>
              <a:rPr lang="en-US" altLang="zh-CN" sz="20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BJT@marutora.com.tw</a:t>
            </a:r>
            <a:endParaRPr lang="en-US" altLang="ja-JP" sz="2000">
              <a:solidFill>
                <a:srgbClr val="000000"/>
              </a:solidFill>
              <a:latin typeface="細明體" pitchFamily="49" charset="-120"/>
              <a:ea typeface="細明體" pitchFamily="49" charset="-120"/>
            </a:endParaRPr>
          </a:p>
        </p:txBody>
      </p:sp>
      <p:sp>
        <p:nvSpPr>
          <p:cNvPr id="32786" name="テキスト ボックス 75"/>
          <p:cNvSpPr txBox="1">
            <a:spLocks noChangeArrowheads="1"/>
          </p:cNvSpPr>
          <p:nvPr/>
        </p:nvSpPr>
        <p:spPr bwMode="auto">
          <a:xfrm>
            <a:off x="234950" y="7977188"/>
            <a:ext cx="6397625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14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報考單位（實施單位</a:t>
            </a:r>
            <a:r>
              <a:rPr lang="en-US" altLang="zh-CN" sz="14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) : </a:t>
            </a:r>
          </a:p>
          <a:p>
            <a:r>
              <a:rPr lang="ja-JP" altLang="en-US" sz="14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　</a:t>
            </a:r>
            <a:r>
              <a:rPr lang="zh-CN" altLang="en-US" sz="14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丸虎國際顧問有限公司</a:t>
            </a:r>
            <a:endParaRPr lang="en-US" altLang="zh-CN" sz="1400">
              <a:solidFill>
                <a:srgbClr val="000000"/>
              </a:solidFill>
              <a:latin typeface="細明體" pitchFamily="49" charset="-120"/>
              <a:ea typeface="細明體" pitchFamily="49" charset="-120"/>
            </a:endParaRPr>
          </a:p>
          <a:p>
            <a:r>
              <a:rPr lang="ja-JP" altLang="en-US" sz="14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　</a:t>
            </a:r>
            <a:r>
              <a:rPr lang="zh-CN" altLang="en-US" sz="14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台北市信義區基隆路一段</a:t>
            </a:r>
            <a:r>
              <a:rPr lang="en-US" altLang="zh-CN" sz="14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398</a:t>
            </a:r>
            <a:r>
              <a:rPr lang="zh-CN" altLang="en-US" sz="14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號</a:t>
            </a:r>
            <a:r>
              <a:rPr lang="en-US" altLang="zh-CN" sz="14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12F-5</a:t>
            </a:r>
          </a:p>
          <a:p>
            <a:r>
              <a:rPr lang="ja-JP" altLang="en-US" sz="12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　</a:t>
            </a:r>
            <a:r>
              <a:rPr lang="zh-CN" altLang="en-US" sz="1200" u="sng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台灣官方網站</a:t>
            </a:r>
            <a:r>
              <a:rPr lang="en-US" altLang="ja-JP" sz="12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  http://www.marutora.com.tw/</a:t>
            </a:r>
            <a:endParaRPr lang="en-US" altLang="ja-JP" sz="1400">
              <a:latin typeface="細明體" pitchFamily="49" charset="-120"/>
              <a:ea typeface="細明體" pitchFamily="49" charset="-120"/>
            </a:endParaRPr>
          </a:p>
          <a:p>
            <a:r>
              <a:rPr lang="ja-JP" altLang="en-US" sz="12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　</a:t>
            </a:r>
            <a:r>
              <a:rPr lang="en-US" altLang="ja-JP" sz="1200" u="sng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Facebook</a:t>
            </a:r>
            <a:r>
              <a:rPr lang="en-US" altLang="ja-JP" sz="12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      http://www.facebook.com/BJTTW</a:t>
            </a:r>
          </a:p>
          <a:p>
            <a:r>
              <a:rPr lang="ja-JP" altLang="en-US" sz="12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　</a:t>
            </a:r>
            <a:r>
              <a:rPr lang="zh-CN" altLang="en-US" sz="1200" u="sng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資        訊</a:t>
            </a:r>
            <a:r>
              <a:rPr lang="zh-CN" altLang="en-US" sz="12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  </a:t>
            </a:r>
            <a:r>
              <a:rPr lang="en-US" altLang="zh-CN" sz="1200">
                <a:solidFill>
                  <a:srgbClr val="000000"/>
                </a:solidFill>
                <a:latin typeface="細明體" pitchFamily="49" charset="-120"/>
                <a:ea typeface="細明體" pitchFamily="49" charset="-120"/>
              </a:rPr>
              <a:t>http://www.kanken.or.jp/bjt/tw/</a:t>
            </a:r>
            <a:endParaRPr lang="en-US" altLang="ja-JP" sz="1400">
              <a:solidFill>
                <a:srgbClr val="000000"/>
              </a:solidFill>
              <a:latin typeface="細明體" pitchFamily="49" charset="-120"/>
              <a:ea typeface="細明體" pitchFamily="49" charset="-12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rgbClr val="CC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rgbClr val="CC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1883</TotalTime>
  <Words>475</Words>
  <Application>Microsoft Office PowerPoint</Application>
  <PresentationFormat>A4 紙張 (210x297 公釐)</PresentationFormat>
  <Paragraphs>46</Paragraphs>
  <Slides>2</Slides>
  <Notes>1</Notes>
  <HiddenSlides>0</HiddenSlides>
  <MMClips>0</MMClips>
  <ScaleCrop>false</ScaleCrop>
  <HeadingPairs>
    <vt:vector size="8" baseType="variant">
      <vt:variant>
        <vt:lpstr>使用字型</vt:lpstr>
      </vt:variant>
      <vt:variant>
        <vt:i4>9</vt:i4>
      </vt:variant>
      <vt:variant>
        <vt:lpstr>簡報設計範本</vt:lpstr>
      </vt:variant>
      <vt:variant>
        <vt:i4>13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25" baseType="lpstr">
      <vt:lpstr>Times New Roman</vt:lpstr>
      <vt:lpstr>ＭＳ Ｐゴシック</vt:lpstr>
      <vt:lpstr>Arial</vt:lpstr>
      <vt:lpstr>Calibri</vt:lpstr>
      <vt:lpstr>ＭＳ Ｐ明朝</vt:lpstr>
      <vt:lpstr>MingLiU_HKSCS</vt:lpstr>
      <vt:lpstr>SimHei</vt:lpstr>
      <vt:lpstr>細明體</vt:lpstr>
      <vt:lpstr>新細明體</vt:lpstr>
      <vt:lpstr>Office ​​テーマ</vt:lpstr>
      <vt:lpstr>標準デザイン</vt:lpstr>
      <vt:lpstr>Office ​​テーマ</vt:lpstr>
      <vt:lpstr>Office ​​テーマ</vt:lpstr>
      <vt:lpstr>Office ​​テーマ</vt:lpstr>
      <vt:lpstr>Office ​​テーマ</vt:lpstr>
      <vt:lpstr>Office ​​テーマ</vt:lpstr>
      <vt:lpstr>Office ​​テーマ</vt:lpstr>
      <vt:lpstr>Office ​​テーマ</vt:lpstr>
      <vt:lpstr>Office ​​テーマ</vt:lpstr>
      <vt:lpstr>Office ​​テーマ</vt:lpstr>
      <vt:lpstr>Office ​​テーマ</vt:lpstr>
      <vt:lpstr>Office ​​テーマ</vt:lpstr>
      <vt:lpstr>Photo Editor ｲﾒｰｼﾞ</vt:lpstr>
      <vt:lpstr>投影片 1</vt:lpstr>
      <vt:lpstr>投影片 2</vt:lpstr>
    </vt:vector>
  </TitlesOfParts>
  <Company>財団法人 日本漢字能力検定協会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ｽﾗｲﾄﾞ ﾀｲﾄﾙなし</dc:title>
  <dc:creator>K1262</dc:creator>
  <cp:lastModifiedBy> </cp:lastModifiedBy>
  <cp:revision>90</cp:revision>
  <cp:lastPrinted>2014-03-04T03:24:24Z</cp:lastPrinted>
  <dcterms:created xsi:type="dcterms:W3CDTF">2009-04-21T13:44:14Z</dcterms:created>
  <dcterms:modified xsi:type="dcterms:W3CDTF">2014-06-26T07:58:32Z</dcterms:modified>
</cp:coreProperties>
</file>