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9601200" cy="12801600" type="A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609600" indent="-152400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1220788" indent="-306388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831975" indent="-460375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2443163" indent="-614363" algn="l" rtl="0" fontAlgn="base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>
        <p:scale>
          <a:sx n="100" d="100"/>
          <a:sy n="100" d="100"/>
        </p:scale>
        <p:origin x="408" y="3660"/>
      </p:cViewPr>
      <p:guideLst>
        <p:guide orient="horz" pos="403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57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273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257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42450"/>
            <a:ext cx="29273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D0A1428C-D6B7-4FB4-8338-136785217C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57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273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44700" y="768350"/>
            <a:ext cx="2762250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759325"/>
            <a:ext cx="5005388" cy="445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257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42450"/>
            <a:ext cx="29273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2213" tIns="46106" rIns="92213" bIns="4610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C910FFC0-28D7-4B9D-9862-4CAD3E5F66C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2pPr>
    <a:lvl3pPr marL="1220788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3pPr>
    <a:lvl4pPr marL="1831975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4pPr>
    <a:lvl5pPr marL="2443163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5pPr>
    <a:lvl6pPr marL="3054782" algn="l" defTabSz="1221913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  <a:ln/>
        </p:spPr>
      </p:sp>
      <p:sp>
        <p:nvSpPr>
          <p:cNvPr id="16386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en-US" smtClean="0">
              <a:ea typeface="ＭＳ Ｐ明朝" pitchFamily="18" charset="-128"/>
            </a:endParaRPr>
          </a:p>
        </p:txBody>
      </p:sp>
      <p:sp>
        <p:nvSpPr>
          <p:cNvPr id="16387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3DFBD42-8533-4391-B769-6B48406A0E4C}" type="slidenum">
              <a:rPr lang="ja-JP" altLang="en-US" smtClean="0">
                <a:solidFill>
                  <a:srgbClr val="000000"/>
                </a:solidFill>
                <a:ea typeface="ＭＳ Ｐゴシック" pitchFamily="34" charset="-128"/>
              </a:rPr>
              <a:pPr/>
              <a:t>1</a:t>
            </a:fld>
            <a:endParaRPr lang="en-US" altLang="ja-JP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20090" y="3976798"/>
            <a:ext cx="8161020" cy="274404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2D003147-87D8-4826-8CBE-8BAF3EEC608F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10E652B4-6873-4E7D-8E6C-9B066BFC39A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9C260583-AFBE-4390-83DF-21027ED7910A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DE78279D-BFA6-4FDA-969D-A8F06085676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8429" y="8226213"/>
            <a:ext cx="8161020" cy="254254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58429" y="5425868"/>
            <a:ext cx="8161020" cy="2800348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095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191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28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438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547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657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766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876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92BF1F28-CB06-4AC4-8024-A85E23B8BC60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3C091202-B0EA-4680-9080-BE38D539671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60050" y="3982722"/>
            <a:ext cx="3160395" cy="112636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680465" y="3982722"/>
            <a:ext cx="3160395" cy="112636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EFC8DEAA-FF2C-452E-A9EA-AAD4044191F2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DED394BB-310D-44D0-B77E-286560C0CB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0061" y="2865546"/>
            <a:ext cx="4242197" cy="119422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877282" y="2865546"/>
            <a:ext cx="4243863" cy="119422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877282" y="4059766"/>
            <a:ext cx="4243863" cy="73757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BF59CF5B-7922-4F24-A7CB-9445AEB33862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A9C06FF3-A996-4B42-B339-B7EB5267DFE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D2276E56-3AF1-4915-B154-7C413CC75630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B07D6A66-A907-4F62-98D4-81755FC66ED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73E01004-68B6-4A94-9BE8-FA4DAF45831D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16C396BB-D99B-46D6-B14E-F2F787FA71C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0065" y="509696"/>
            <a:ext cx="3158729" cy="216916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53807" y="509697"/>
            <a:ext cx="5367338" cy="10925812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80065" y="2678854"/>
            <a:ext cx="3158729" cy="8756651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7D7E84C4-D5AB-4FD0-BA85-6276E03EAFF8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5C3F482D-1690-4307-89A7-63513757FFA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81902" y="8961122"/>
            <a:ext cx="5760720" cy="105791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10956" indent="0">
              <a:buNone/>
              <a:defRPr sz="3700"/>
            </a:lvl2pPr>
            <a:lvl3pPr marL="1221913" indent="0">
              <a:buNone/>
              <a:defRPr sz="3200"/>
            </a:lvl3pPr>
            <a:lvl4pPr marL="1832869" indent="0">
              <a:buNone/>
              <a:defRPr sz="2700"/>
            </a:lvl4pPr>
            <a:lvl5pPr marL="2443825" indent="0">
              <a:buNone/>
              <a:defRPr sz="2700"/>
            </a:lvl5pPr>
            <a:lvl6pPr marL="3054782" indent="0">
              <a:buNone/>
              <a:defRPr sz="2700"/>
            </a:lvl6pPr>
            <a:lvl7pPr marL="3665738" indent="0">
              <a:buNone/>
              <a:defRPr sz="2700"/>
            </a:lvl7pPr>
            <a:lvl8pPr marL="4276695" indent="0">
              <a:buNone/>
              <a:defRPr sz="2700"/>
            </a:lvl8pPr>
            <a:lvl9pPr marL="4887651" indent="0">
              <a:buNone/>
              <a:defRPr sz="27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881902" y="10019034"/>
            <a:ext cx="5760720" cy="1502408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63BA41C2-49B6-469C-823F-9AE0762826C3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A40F33DD-FF67-46BC-996E-E7C1DFD6B8B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B3EAD579-4B9B-4FFC-A3CF-A0556AF1EAFA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7A9DC71F-6001-4FA8-9F8F-C9CF03FFC8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220652" y="684533"/>
            <a:ext cx="1620203" cy="1456182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60047" y="684533"/>
            <a:ext cx="4700588" cy="1456182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95F32A7C-84D3-4E64-BC66-0F161FE7FEB6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C96ED281-0F30-4089-9090-9980FCE5756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79425" y="512763"/>
            <a:ext cx="86423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191" tIns="61096" rIns="122191" bIns="610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79425" y="2987675"/>
            <a:ext cx="8642350" cy="844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9425" y="11864975"/>
            <a:ext cx="2241550" cy="681038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fld id="{F6053483-7EA8-4640-9315-CA362A35358D}" type="datetimeFigureOut">
              <a:rPr lang="ja-JP" altLang="en-US"/>
              <a:pPr>
                <a:defRPr/>
              </a:pPr>
              <a:t>2014/6/26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79775" y="11864975"/>
            <a:ext cx="3041650" cy="681038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880225" y="11864975"/>
            <a:ext cx="2241550" cy="681038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defRPr>
            </a:lvl1pPr>
          </a:lstStyle>
          <a:p>
            <a:pPr>
              <a:defRPr/>
            </a:pPr>
            <a:fld id="{3AA87C37-EDFA-40F7-9984-ED634BC564A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1220788" rtl="0" fontAlgn="base">
        <a:spcBef>
          <a:spcPct val="0"/>
        </a:spcBef>
        <a:spcAft>
          <a:spcPct val="0"/>
        </a:spcAft>
        <a:defRPr kumimoji="1" sz="5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2pPr>
      <a:lvl3pPr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3pPr>
      <a:lvl4pPr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4pPr>
      <a:lvl5pPr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5pPr>
      <a:lvl6pPr marL="457200"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1220788" rtl="0" fontAlgn="base">
        <a:spcBef>
          <a:spcPct val="0"/>
        </a:spcBef>
        <a:spcAft>
          <a:spcPct val="0"/>
        </a:spcAft>
        <a:defRPr kumimoji="1" sz="59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457200" indent="-457200" algn="l" defTabSz="1220788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2188" indent="-381000" algn="l" defTabSz="1220788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7175" indent="-304800" algn="l" defTabSz="1220788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6775" indent="-304800" algn="l" defTabSz="1220788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7963" indent="-304800" algn="l" defTabSz="1220788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60260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1216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2173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129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defTabSz="122191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\\File-sv01\02_共通\ロゴ\プライバシーマーク\20000098_05\印刷用\英語\枝番あり\JPEG\20000098_05_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45550" y="11980863"/>
            <a:ext cx="519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0638"/>
            <a:ext cx="9601200" cy="836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7213" y="7239000"/>
            <a:ext cx="100806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テキスト ボックス 9"/>
          <p:cNvSpPr txBox="1">
            <a:spLocks noChangeArrowheads="1"/>
          </p:cNvSpPr>
          <p:nvPr/>
        </p:nvSpPr>
        <p:spPr bwMode="auto">
          <a:xfrm>
            <a:off x="61913" y="8250238"/>
            <a:ext cx="9453562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191" tIns="61096" rIns="122191" bIns="61096" anchor="ctr">
            <a:spAutoFit/>
          </a:bodyPr>
          <a:lstStyle/>
          <a:p>
            <a:pPr algn="ctr"/>
            <a:r>
              <a:rPr lang="ja-JP" altLang="en-US" sz="5900" b="1" u="sng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ＢＪＴ</a:t>
            </a:r>
            <a:r>
              <a:rPr lang="zh-CN" altLang="en-US" sz="5900" b="1" u="sng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商務日語能力考試</a:t>
            </a:r>
            <a:endParaRPr lang="en-US" altLang="zh-CN" sz="5900" b="1" u="sng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</p:txBody>
      </p:sp>
      <p:sp>
        <p:nvSpPr>
          <p:cNvPr id="15365" name="テキスト ボックス 10"/>
          <p:cNvSpPr txBox="1">
            <a:spLocks noChangeArrowheads="1"/>
          </p:cNvSpPr>
          <p:nvPr/>
        </p:nvSpPr>
        <p:spPr bwMode="auto">
          <a:xfrm>
            <a:off x="85725" y="9137650"/>
            <a:ext cx="94535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191" tIns="61096" rIns="122191" bIns="61096">
            <a:spAutoFit/>
          </a:bodyPr>
          <a:lstStyle/>
          <a:p>
            <a:pPr algn="ctr"/>
            <a:r>
              <a:rPr lang="en-US" altLang="ja-JP" sz="20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BJT</a:t>
            </a:r>
            <a:r>
              <a:rPr lang="ja-JP" altLang="en-US" sz="20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 </a:t>
            </a:r>
            <a:r>
              <a:rPr lang="en-US" altLang="ja-JP" sz="2000">
                <a:solidFill>
                  <a:srgbClr val="000000"/>
                </a:solidFill>
                <a:latin typeface="MingLiU_HKSCS"/>
                <a:ea typeface="MingLiU_HKSCS"/>
                <a:cs typeface="MingLiU_HKSCS"/>
              </a:rPr>
              <a:t>Business Japanese Proficiency Test</a:t>
            </a:r>
            <a:endParaRPr lang="en-US" altLang="zh-CN" sz="2000">
              <a:solidFill>
                <a:srgbClr val="000000"/>
              </a:solidFill>
              <a:latin typeface="MingLiU_HKSCS"/>
              <a:ea typeface="MingLiU_HKSCS"/>
              <a:cs typeface="MingLiU_HKSCS"/>
            </a:endParaRPr>
          </a:p>
        </p:txBody>
      </p:sp>
      <p:sp>
        <p:nvSpPr>
          <p:cNvPr id="15366" name="テキスト ボックス 8"/>
          <p:cNvSpPr txBox="1">
            <a:spLocks noChangeArrowheads="1"/>
          </p:cNvSpPr>
          <p:nvPr/>
        </p:nvSpPr>
        <p:spPr bwMode="auto">
          <a:xfrm>
            <a:off x="7018338" y="1062038"/>
            <a:ext cx="2319337" cy="1930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sysDash"/>
            <a:miter lim="800000"/>
            <a:headEnd/>
            <a:tailEnd/>
          </a:ln>
        </p:spPr>
        <p:txBody>
          <a:bodyPr lIns="122191" tIns="61096" rIns="122191" bIns="61096">
            <a:spAutoFit/>
          </a:bodyPr>
          <a:lstStyle/>
          <a:p>
            <a:r>
              <a:rPr lang="zh-CN" altLang="en-US" sz="900" b="1">
                <a:ea typeface="ＭＳ Ｐゴシック" pitchFamily="34" charset="-128"/>
              </a:rPr>
              <a:t>感謝</a:t>
            </a:r>
            <a:r>
              <a:rPr lang="ja-JP" altLang="en-US" sz="900" b="1">
                <a:ea typeface="ＭＳ Ｐゴシック" pitchFamily="34" charset="-128"/>
              </a:rPr>
              <a:t>：</a:t>
            </a:r>
            <a:endParaRPr lang="en-US" altLang="ja-JP" sz="900" b="1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公益財團法人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en-US" altLang="ja-JP" sz="900">
                <a:ea typeface="ＭＳ Ｐゴシック" pitchFamily="34" charset="-128"/>
              </a:rPr>
              <a:t>       </a:t>
            </a:r>
            <a:r>
              <a:rPr lang="zh-CN" altLang="en-US" sz="900">
                <a:ea typeface="ＭＳ Ｐゴシック" pitchFamily="34" charset="-128"/>
              </a:rPr>
              <a:t>日本交流協會台北事務所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台北市日本工商會</a:t>
            </a:r>
            <a:endParaRPr lang="en-US" altLang="ja-JP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獨立行政法人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en-US" altLang="zh-CN" sz="900">
                <a:ea typeface="ＭＳ Ｐゴシック" pitchFamily="34" charset="-128"/>
              </a:rPr>
              <a:t>   </a:t>
            </a:r>
            <a:r>
              <a:rPr lang="ja-JP" altLang="en-US" sz="900">
                <a:ea typeface="ＭＳ Ｐゴシック" pitchFamily="34" charset="-128"/>
              </a:rPr>
              <a:t>　 </a:t>
            </a:r>
            <a:r>
              <a:rPr lang="en-US" altLang="zh-CN" sz="900">
                <a:ea typeface="ＭＳ Ｐゴシック" pitchFamily="34" charset="-128"/>
              </a:rPr>
              <a:t> </a:t>
            </a:r>
            <a:r>
              <a:rPr lang="zh-CN" altLang="en-US" sz="900">
                <a:ea typeface="ＭＳ Ｐゴシック" pitchFamily="34" charset="-128"/>
              </a:rPr>
              <a:t>日本貿易振興機構（</a:t>
            </a:r>
            <a:r>
              <a:rPr lang="en-US" altLang="zh-CN" sz="900">
                <a:ea typeface="ＭＳ Ｐゴシック" pitchFamily="34" charset="-128"/>
              </a:rPr>
              <a:t>JETRO</a:t>
            </a:r>
            <a:r>
              <a:rPr lang="zh-CN" altLang="en-US" sz="900">
                <a:ea typeface="ＭＳ Ｐゴシック" pitchFamily="34" charset="-128"/>
              </a:rPr>
              <a:t>）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公益社團法人 </a:t>
            </a:r>
            <a:r>
              <a:rPr lang="en-US" altLang="zh-CN" sz="900">
                <a:ea typeface="ＭＳ Ｐゴシック" pitchFamily="34" charset="-128"/>
              </a:rPr>
              <a:t> </a:t>
            </a:r>
            <a:r>
              <a:rPr lang="zh-CN" altLang="en-US" sz="900">
                <a:ea typeface="ＭＳ Ｐゴシック" pitchFamily="34" charset="-128"/>
              </a:rPr>
              <a:t>日本語教育學會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財團法人  日本語教育振興協會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特定非營利活動法人  </a:t>
            </a:r>
            <a:r>
              <a:rPr lang="en-US" altLang="zh-CN" sz="900">
                <a:ea typeface="ＭＳ Ｐゴシック" pitchFamily="34" charset="-128"/>
              </a:rPr>
              <a:t>JAFSA</a:t>
            </a:r>
          </a:p>
          <a:p>
            <a:r>
              <a:rPr lang="en-US" altLang="zh-CN" sz="900">
                <a:ea typeface="ＭＳ Ｐゴシック" pitchFamily="34" charset="-128"/>
              </a:rPr>
              <a:t>  </a:t>
            </a:r>
            <a:r>
              <a:rPr lang="ja-JP" altLang="en-US" sz="900">
                <a:ea typeface="ＭＳ Ｐゴシック" pitchFamily="34" charset="-128"/>
              </a:rPr>
              <a:t>　</a:t>
            </a:r>
            <a:r>
              <a:rPr lang="en-US" altLang="zh-CN" sz="900">
                <a:ea typeface="ＭＳ Ｐゴシック" pitchFamily="34" charset="-128"/>
              </a:rPr>
              <a:t>  </a:t>
            </a:r>
            <a:r>
              <a:rPr lang="zh-CN" altLang="en-US" sz="900">
                <a:ea typeface="ＭＳ Ｐゴシック" pitchFamily="34" charset="-128"/>
              </a:rPr>
              <a:t>（國際教育交流協議會）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公益財團法人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en-US" altLang="ja-JP" sz="900">
                <a:ea typeface="ＭＳ Ｐゴシック" pitchFamily="34" charset="-128"/>
              </a:rPr>
              <a:t> </a:t>
            </a:r>
            <a:r>
              <a:rPr lang="ja-JP" altLang="en-US" sz="900">
                <a:ea typeface="ＭＳ Ｐゴシック" pitchFamily="34" charset="-128"/>
              </a:rPr>
              <a:t>　 </a:t>
            </a:r>
            <a:r>
              <a:rPr lang="en-US" altLang="ja-JP" sz="900">
                <a:ea typeface="ＭＳ Ｐゴシック" pitchFamily="34" charset="-128"/>
              </a:rPr>
              <a:t>   </a:t>
            </a:r>
            <a:r>
              <a:rPr lang="en-US" altLang="zh-CN" sz="900">
                <a:ea typeface="ＭＳ Ｐゴシック" pitchFamily="34" charset="-128"/>
              </a:rPr>
              <a:t>UNESCO</a:t>
            </a:r>
            <a:r>
              <a:rPr lang="zh-CN" altLang="en-US" sz="900">
                <a:ea typeface="ＭＳ Ｐゴシック" pitchFamily="34" charset="-128"/>
              </a:rPr>
              <a:t>亞洲文化中心</a:t>
            </a:r>
            <a:endParaRPr lang="en-US" altLang="zh-CN" sz="900">
              <a:ea typeface="ＭＳ Ｐゴシック" pitchFamily="34" charset="-128"/>
            </a:endParaRPr>
          </a:p>
          <a:p>
            <a:r>
              <a:rPr lang="ja-JP" altLang="en-US" sz="900">
                <a:ea typeface="ＭＳ Ｐゴシック" pitchFamily="34" charset="-128"/>
              </a:rPr>
              <a:t>　●</a:t>
            </a:r>
            <a:r>
              <a:rPr lang="zh-CN" altLang="en-US" sz="900">
                <a:ea typeface="ＭＳ Ｐゴシック" pitchFamily="34" charset="-128"/>
              </a:rPr>
              <a:t>公益社團法人 經濟同友會</a:t>
            </a:r>
            <a:endParaRPr lang="en-US" altLang="ja-JP" sz="900">
              <a:ea typeface="ＭＳ Ｐゴシック" pitchFamily="34" charset="-128"/>
            </a:endParaRPr>
          </a:p>
        </p:txBody>
      </p:sp>
      <p:sp>
        <p:nvSpPr>
          <p:cNvPr id="15367" name="テキスト ボックス 7"/>
          <p:cNvSpPr txBox="1">
            <a:spLocks noChangeArrowheads="1"/>
          </p:cNvSpPr>
          <p:nvPr/>
        </p:nvSpPr>
        <p:spPr bwMode="auto">
          <a:xfrm>
            <a:off x="28575" y="9488488"/>
            <a:ext cx="9510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89" tIns="81645" rIns="163289" bIns="81645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考試日期</a:t>
            </a:r>
            <a:r>
              <a:rPr lang="ja-JP" altLang="en-US" sz="24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／</a:t>
            </a:r>
            <a:r>
              <a:rPr lang="en-US" altLang="zh-CN" sz="3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201</a:t>
            </a:r>
            <a:r>
              <a:rPr lang="en-US" altLang="ja-JP" sz="3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4</a:t>
            </a:r>
            <a:r>
              <a:rPr lang="zh-CN" altLang="en-US" sz="3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年</a:t>
            </a:r>
            <a:r>
              <a:rPr lang="en-US" altLang="ja-JP" sz="36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11</a:t>
            </a:r>
            <a:r>
              <a:rPr lang="zh-CN" altLang="en-US" sz="3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月</a:t>
            </a:r>
            <a:r>
              <a:rPr lang="en-US" altLang="zh-CN" sz="36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ja-JP" sz="36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6</a:t>
            </a:r>
            <a:r>
              <a:rPr lang="zh-CN" altLang="en-US" sz="3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日</a:t>
            </a:r>
            <a:r>
              <a:rPr lang="en-US" altLang="zh-CN" sz="32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(</a:t>
            </a:r>
            <a:r>
              <a:rPr lang="ja-JP" altLang="en-US" sz="36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日</a:t>
            </a:r>
            <a:r>
              <a:rPr lang="en-US" altLang="zh-CN" sz="32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) </a:t>
            </a:r>
            <a:r>
              <a:rPr lang="zh-CN" altLang="en-US" sz="24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報考費用</a:t>
            </a:r>
            <a:r>
              <a:rPr lang="ja-JP" altLang="en-US" sz="24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／</a:t>
            </a:r>
            <a:r>
              <a:rPr lang="en-US" altLang="ja-JP" sz="3600" b="1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NT$ 2,000</a:t>
            </a:r>
            <a:endParaRPr lang="en-US" altLang="zh-CN" sz="3200" b="1">
              <a:solidFill>
                <a:srgbClr val="FF00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368" name="テキスト ボックス 11"/>
          <p:cNvSpPr txBox="1">
            <a:spLocks noChangeArrowheads="1"/>
          </p:cNvSpPr>
          <p:nvPr/>
        </p:nvSpPr>
        <p:spPr bwMode="auto">
          <a:xfrm>
            <a:off x="1128713" y="10106025"/>
            <a:ext cx="73437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89" tIns="81645" rIns="163289" bIns="81645">
            <a:spAutoFit/>
          </a:bodyPr>
          <a:lstStyle/>
          <a:p>
            <a:pPr algn="ctr"/>
            <a:r>
              <a:rPr lang="zh-CN" altLang="en-US" sz="1600" b="1">
                <a:latin typeface="SimHei" pitchFamily="2" charset="-122"/>
                <a:ea typeface="SimHei" pitchFamily="2" charset="-122"/>
              </a:rPr>
              <a:t>報考期間：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2014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年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7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月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1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日（二）</a:t>
            </a:r>
            <a:r>
              <a:rPr lang="ja-JP" altLang="en-US" sz="1600">
                <a:latin typeface="SimHei" pitchFamily="2" charset="-122"/>
                <a:ea typeface="SimHei" pitchFamily="2" charset="-122"/>
              </a:rPr>
              <a:t>～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10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月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3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日（五）</a:t>
            </a:r>
            <a:endParaRPr lang="en-US" altLang="zh-CN" sz="1600">
              <a:latin typeface="SimHei" pitchFamily="2" charset="-122"/>
              <a:ea typeface="SimHei" pitchFamily="2" charset="-122"/>
            </a:endParaRPr>
          </a:p>
          <a:p>
            <a:pPr algn="ctr"/>
            <a:r>
              <a:rPr lang="zh-CN" altLang="en-US" sz="1600" b="1">
                <a:latin typeface="SimHei" pitchFamily="2" charset="-122"/>
                <a:ea typeface="SimHei" pitchFamily="2" charset="-122"/>
              </a:rPr>
              <a:t>考場：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台北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…</a:t>
            </a:r>
            <a:r>
              <a:rPr lang="zh-TW" altLang="en-US" sz="1600">
                <a:latin typeface="SimHei" pitchFamily="2" charset="-122"/>
                <a:ea typeface="SimHei" pitchFamily="2" charset="-122"/>
              </a:rPr>
              <a:t>國立</a:t>
            </a:r>
            <a:r>
              <a:rPr lang="zh-TW" altLang="en-US" sz="1600">
                <a:latin typeface="SimHei" pitchFamily="2" charset="-122"/>
              </a:rPr>
              <a:t>台北科技大學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（預定） ， 台中</a:t>
            </a:r>
            <a:r>
              <a:rPr lang="en-US" altLang="zh-CN" sz="1600">
                <a:latin typeface="SimHei" pitchFamily="2" charset="-122"/>
                <a:ea typeface="SimHei" pitchFamily="2" charset="-122"/>
              </a:rPr>
              <a:t>…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國立臺中科技大學（預定）</a:t>
            </a:r>
            <a:endParaRPr lang="en-US" altLang="zh-CN" sz="1600">
              <a:latin typeface="SimHei" pitchFamily="2" charset="-122"/>
              <a:ea typeface="SimHei" pitchFamily="2" charset="-122"/>
            </a:endParaRPr>
          </a:p>
          <a:p>
            <a:pPr algn="ctr"/>
            <a:r>
              <a:rPr lang="zh-CN" altLang="en-US" sz="1600" b="1">
                <a:latin typeface="SimHei" pitchFamily="2" charset="-122"/>
                <a:ea typeface="SimHei" pitchFamily="2" charset="-122"/>
              </a:rPr>
              <a:t>考試時間：</a:t>
            </a:r>
            <a:r>
              <a:rPr lang="en-US" altLang="ja-JP" sz="1600">
                <a:latin typeface="SimHei" pitchFamily="2" charset="-122"/>
                <a:ea typeface="SimHei" pitchFamily="2" charset="-122"/>
              </a:rPr>
              <a:t>13:10</a:t>
            </a:r>
            <a:r>
              <a:rPr lang="ja-JP" altLang="en-US" sz="1600">
                <a:latin typeface="SimHei" pitchFamily="2" charset="-122"/>
                <a:ea typeface="SimHei" pitchFamily="2" charset="-122"/>
              </a:rPr>
              <a:t>～</a:t>
            </a:r>
            <a:r>
              <a:rPr lang="en-US" altLang="ja-JP" sz="1600">
                <a:latin typeface="SimHei" pitchFamily="2" charset="-122"/>
                <a:ea typeface="SimHei" pitchFamily="2" charset="-122"/>
              </a:rPr>
              <a:t>15:30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左右</a:t>
            </a:r>
            <a:r>
              <a:rPr lang="en-US" altLang="ja-JP" sz="1600">
                <a:latin typeface="SimHei" pitchFamily="2" charset="-122"/>
                <a:ea typeface="SimHei" pitchFamily="2" charset="-122"/>
              </a:rPr>
              <a:t>(</a:t>
            </a:r>
            <a:r>
              <a:rPr lang="zh-CN" altLang="en-US" sz="1600">
                <a:latin typeface="SimHei" pitchFamily="2" charset="-122"/>
                <a:ea typeface="SimHei" pitchFamily="2" charset="-122"/>
              </a:rPr>
              <a:t>報到時間：</a:t>
            </a:r>
            <a:r>
              <a:rPr lang="en-US" altLang="ja-JP" sz="1600">
                <a:latin typeface="SimHei" pitchFamily="2" charset="-122"/>
                <a:ea typeface="SimHei" pitchFamily="2" charset="-122"/>
              </a:rPr>
              <a:t>12:00</a:t>
            </a:r>
            <a:r>
              <a:rPr lang="ja-JP" altLang="en-US" sz="1600">
                <a:latin typeface="SimHei" pitchFamily="2" charset="-122"/>
                <a:ea typeface="SimHei" pitchFamily="2" charset="-122"/>
              </a:rPr>
              <a:t>～</a:t>
            </a:r>
            <a:r>
              <a:rPr lang="en-US" altLang="ja-JP" sz="1600">
                <a:latin typeface="SimHei" pitchFamily="2" charset="-122"/>
                <a:ea typeface="SimHei" pitchFamily="2" charset="-122"/>
              </a:rPr>
              <a:t>12:50)</a:t>
            </a:r>
            <a:endParaRPr lang="en-US" altLang="zh-CN" sz="160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369" name="Rectangle 115"/>
          <p:cNvSpPr>
            <a:spLocks noChangeArrowheads="1"/>
          </p:cNvSpPr>
          <p:nvPr/>
        </p:nvSpPr>
        <p:spPr bwMode="auto">
          <a:xfrm rot="10800000" flipV="1">
            <a:off x="2640013" y="11150600"/>
            <a:ext cx="6764337" cy="434975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 wrap="none" lIns="163289" tIns="81645" rIns="163289" bIns="81645" anchor="ctr"/>
          <a:lstStyle/>
          <a:p>
            <a:pPr algn="ctr"/>
            <a:r>
              <a:rPr lang="zh-CN" altLang="en-US" sz="2100" b="1">
                <a:latin typeface="SimHei" pitchFamily="2" charset="-122"/>
                <a:ea typeface="SimHei" pitchFamily="2" charset="-122"/>
              </a:rPr>
              <a:t>報考資訊</a:t>
            </a:r>
            <a:endParaRPr lang="ja-JP" altLang="en-US" sz="2100" b="1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370" name="テキスト ボックス 13"/>
          <p:cNvSpPr txBox="1">
            <a:spLocks noChangeArrowheads="1"/>
          </p:cNvSpPr>
          <p:nvPr/>
        </p:nvSpPr>
        <p:spPr bwMode="auto">
          <a:xfrm>
            <a:off x="2670175" y="11636375"/>
            <a:ext cx="3651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89" tIns="81645" rIns="163289" bIns="81645">
            <a:spAutoFit/>
          </a:bodyPr>
          <a:lstStyle/>
          <a:p>
            <a:r>
              <a:rPr lang="zh-CN" altLang="en-US" sz="14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請透過電話、</a:t>
            </a:r>
            <a:r>
              <a:rPr lang="en-US" altLang="zh-CN" sz="14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Email</a:t>
            </a:r>
            <a:r>
              <a:rPr lang="zh-CN" altLang="en-US" sz="14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或</a:t>
            </a:r>
            <a:r>
              <a:rPr lang="en-US" altLang="zh-CN" sz="14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HP</a:t>
            </a:r>
            <a:r>
              <a:rPr lang="zh-CN" altLang="en-US" sz="14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與報考單位聯繫。</a:t>
            </a:r>
            <a:endParaRPr lang="en-US" altLang="ja-JP" sz="1400">
              <a:solidFill>
                <a:srgbClr val="0000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371" name="テキスト ボックス 14"/>
          <p:cNvSpPr txBox="1">
            <a:spLocks noChangeArrowheads="1"/>
          </p:cNvSpPr>
          <p:nvPr/>
        </p:nvSpPr>
        <p:spPr bwMode="auto">
          <a:xfrm>
            <a:off x="2640013" y="11915775"/>
            <a:ext cx="6697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89" tIns="81645" rIns="163289" bIns="81645">
            <a:spAutoFit/>
          </a:bodyPr>
          <a:lstStyle/>
          <a:p>
            <a:r>
              <a:rPr lang="zh-CN" altLang="en-US" sz="12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電話    ： </a:t>
            </a:r>
            <a:r>
              <a:rPr lang="en-US" altLang="zh-CN" sz="1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02-8789-6995                </a:t>
            </a:r>
            <a:r>
              <a:rPr lang="en-US" altLang="zh-CN" sz="12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Email   </a:t>
            </a:r>
            <a:r>
              <a:rPr lang="zh-CN" altLang="en-US" sz="12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：</a:t>
            </a:r>
            <a:r>
              <a:rPr lang="ja-JP" altLang="en-US" sz="1200">
                <a:solidFill>
                  <a:srgbClr val="000000"/>
                </a:solidFill>
                <a:latin typeface="SimHei" pitchFamily="2" charset="-122"/>
                <a:ea typeface="SimHei" pitchFamily="2" charset="-122"/>
              </a:rPr>
              <a:t> </a:t>
            </a:r>
            <a:r>
              <a:rPr lang="en-US" altLang="zh-CN" sz="1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BJT@marutora.com.tw</a:t>
            </a:r>
          </a:p>
          <a:p>
            <a:r>
              <a:rPr lang="en-US" altLang="zh-CN" sz="1200">
                <a:latin typeface="SimHei" pitchFamily="2" charset="-122"/>
                <a:ea typeface="SimHei" pitchFamily="2" charset="-122"/>
              </a:rPr>
              <a:t>HP      </a:t>
            </a:r>
            <a:r>
              <a:rPr lang="zh-CN" altLang="en-US" sz="1200">
                <a:latin typeface="SimHei" pitchFamily="2" charset="-122"/>
                <a:ea typeface="SimHei" pitchFamily="2" charset="-122"/>
              </a:rPr>
              <a:t>：</a:t>
            </a:r>
            <a:r>
              <a:rPr lang="zh-CN" altLang="en-US" sz="1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 </a:t>
            </a:r>
            <a:r>
              <a:rPr lang="en-US" altLang="ja-JP" sz="1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http://www.marutora.com.tw/ </a:t>
            </a:r>
            <a:r>
              <a:rPr lang="en-US" altLang="ja-JP" sz="1200">
                <a:latin typeface="SimHei" pitchFamily="2" charset="-122"/>
                <a:ea typeface="SimHei" pitchFamily="2" charset="-122"/>
              </a:rPr>
              <a:t>Facebook</a:t>
            </a:r>
            <a:r>
              <a:rPr lang="zh-CN" altLang="en-US" sz="1200">
                <a:latin typeface="SimHei" pitchFamily="2" charset="-122"/>
                <a:ea typeface="SimHei" pitchFamily="2" charset="-122"/>
              </a:rPr>
              <a:t>： </a:t>
            </a:r>
            <a:r>
              <a:rPr lang="en-US" altLang="zh-CN" sz="120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http://www.facebook.com/BJTTW</a:t>
            </a:r>
            <a:endParaRPr lang="en-US" altLang="ja-JP" sz="1200">
              <a:solidFill>
                <a:srgbClr val="FF00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372" name="Rectangle 115"/>
          <p:cNvSpPr>
            <a:spLocks noChangeArrowheads="1"/>
          </p:cNvSpPr>
          <p:nvPr/>
        </p:nvSpPr>
        <p:spPr bwMode="auto">
          <a:xfrm rot="10800000" flipV="1">
            <a:off x="85725" y="11009313"/>
            <a:ext cx="2519363" cy="1584325"/>
          </a:xfrm>
          <a:prstGeom prst="rect">
            <a:avLst/>
          </a:prstGeom>
          <a:noFill/>
          <a:ln w="44450">
            <a:noFill/>
            <a:miter lim="800000"/>
            <a:headEnd/>
            <a:tailEnd/>
          </a:ln>
        </p:spPr>
        <p:txBody>
          <a:bodyPr wrap="none" lIns="163289" tIns="81645" rIns="163289" bIns="81645" anchor="ctr"/>
          <a:lstStyle/>
          <a:p>
            <a:r>
              <a:rPr lang="ja-JP" altLang="en-US" sz="1800" b="1">
                <a:latin typeface="SimHei" pitchFamily="2" charset="-122"/>
                <a:ea typeface="SimHei" pitchFamily="2" charset="-122"/>
              </a:rPr>
              <a:t>［</a:t>
            </a:r>
            <a:r>
              <a:rPr lang="zh-CN" altLang="en-US" sz="1800" b="1">
                <a:latin typeface="SimHei" pitchFamily="2" charset="-122"/>
                <a:ea typeface="SimHei" pitchFamily="2" charset="-122"/>
              </a:rPr>
              <a:t>報考單位</a:t>
            </a:r>
            <a:r>
              <a:rPr lang="ja-JP" altLang="en-US" sz="1800" b="1">
                <a:latin typeface="SimHei" pitchFamily="2" charset="-122"/>
                <a:ea typeface="SimHei" pitchFamily="2" charset="-122"/>
              </a:rPr>
              <a:t>］</a:t>
            </a:r>
            <a:endParaRPr lang="en-US" altLang="ja-JP" sz="1800" b="1">
              <a:latin typeface="SimHei" pitchFamily="2" charset="-122"/>
              <a:ea typeface="SimHei" pitchFamily="2" charset="-122"/>
            </a:endParaRPr>
          </a:p>
          <a:p>
            <a:r>
              <a:rPr lang="en-US" altLang="ja-JP" sz="1600" b="1">
                <a:latin typeface="SimHei" pitchFamily="2" charset="-122"/>
                <a:ea typeface="SimHei" pitchFamily="2" charset="-122"/>
              </a:rPr>
              <a:t> </a:t>
            </a:r>
            <a:r>
              <a:rPr lang="zh-CN" altLang="en-US" sz="1400">
                <a:latin typeface="SimHei" pitchFamily="2" charset="-122"/>
                <a:ea typeface="SimHei" pitchFamily="2" charset="-122"/>
              </a:rPr>
              <a:t>丸虎國際顧問有限公司</a:t>
            </a:r>
            <a:endParaRPr lang="ja-JP" altLang="en-US" sz="1400">
              <a:latin typeface="SimHei" pitchFamily="2" charset="-122"/>
              <a:ea typeface="SimHei" pitchFamily="2" charset="-122"/>
            </a:endParaRPr>
          </a:p>
          <a:p>
            <a:endParaRPr lang="en-US" altLang="ja-JP" sz="1600" b="1">
              <a:latin typeface="SimHei" pitchFamily="2" charset="-122"/>
              <a:ea typeface="SimHei" pitchFamily="2" charset="-122"/>
            </a:endParaRPr>
          </a:p>
          <a:p>
            <a:r>
              <a:rPr lang="ja-JP" altLang="en-US" sz="1800" b="1">
                <a:latin typeface="SimHei" pitchFamily="2" charset="-122"/>
                <a:ea typeface="SimHei" pitchFamily="2" charset="-122"/>
              </a:rPr>
              <a:t>［</a:t>
            </a:r>
            <a:r>
              <a:rPr lang="zh-CN" altLang="en-US" sz="1800" b="1">
                <a:latin typeface="SimHei" pitchFamily="2" charset="-122"/>
                <a:ea typeface="SimHei" pitchFamily="2" charset="-122"/>
              </a:rPr>
              <a:t>主辦單位</a:t>
            </a:r>
            <a:r>
              <a:rPr lang="ja-JP" altLang="en-US" sz="1800" b="1">
                <a:latin typeface="SimHei" pitchFamily="2" charset="-122"/>
                <a:ea typeface="SimHei" pitchFamily="2" charset="-122"/>
              </a:rPr>
              <a:t>］</a:t>
            </a:r>
            <a:endParaRPr lang="en-US" altLang="ja-JP" sz="1800" b="1">
              <a:latin typeface="SimHei" pitchFamily="2" charset="-122"/>
              <a:ea typeface="SimHei" pitchFamily="2" charset="-122"/>
            </a:endParaRPr>
          </a:p>
          <a:p>
            <a:r>
              <a:rPr lang="en-US" altLang="ja-JP" sz="1400" b="1">
                <a:latin typeface="SimHei" pitchFamily="2" charset="-122"/>
                <a:ea typeface="SimHei" pitchFamily="2" charset="-122"/>
              </a:rPr>
              <a:t> </a:t>
            </a:r>
            <a:r>
              <a:rPr lang="zh-CN" altLang="en-US" sz="1400">
                <a:latin typeface="SimHei" pitchFamily="2" charset="-122"/>
                <a:ea typeface="SimHei" pitchFamily="2" charset="-122"/>
              </a:rPr>
              <a:t>公益財團法人</a:t>
            </a:r>
            <a:endParaRPr lang="en-US" altLang="zh-CN" sz="1400">
              <a:latin typeface="SimHei" pitchFamily="2" charset="-122"/>
              <a:ea typeface="SimHei" pitchFamily="2" charset="-122"/>
            </a:endParaRPr>
          </a:p>
          <a:p>
            <a:r>
              <a:rPr lang="en-US" altLang="zh-CN" sz="1400">
                <a:latin typeface="SimHei" pitchFamily="2" charset="-122"/>
                <a:ea typeface="SimHei" pitchFamily="2" charset="-122"/>
              </a:rPr>
              <a:t> </a:t>
            </a:r>
            <a:r>
              <a:rPr lang="zh-CN" altLang="en-US" sz="1400">
                <a:latin typeface="SimHei" pitchFamily="2" charset="-122"/>
                <a:ea typeface="SimHei" pitchFamily="2" charset="-122"/>
              </a:rPr>
              <a:t>日本漢字能力檢定協會</a:t>
            </a:r>
            <a:endParaRPr lang="en-US" altLang="zh-CN" sz="140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373" name="Rectangle 114"/>
          <p:cNvSpPr>
            <a:spLocks noChangeArrowheads="1"/>
          </p:cNvSpPr>
          <p:nvPr/>
        </p:nvSpPr>
        <p:spPr bwMode="auto">
          <a:xfrm rot="10800000" flipV="1">
            <a:off x="2640013" y="11585575"/>
            <a:ext cx="6764337" cy="1008063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lIns="163289" tIns="81645" rIns="163289" bIns="81645" anchor="ctr"/>
          <a:lstStyle/>
          <a:p>
            <a:pPr>
              <a:lnSpc>
                <a:spcPct val="110000"/>
              </a:lnSpc>
            </a:pPr>
            <a:endParaRPr lang="ja-JP" altLang="en-US" sz="2300">
              <a:solidFill>
                <a:srgbClr val="000000"/>
              </a:solidFill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265</Words>
  <Application>Microsoft Office PowerPoint</Application>
  <PresentationFormat>A3 紙張 (297x420 公釐)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簡報設計範本</vt:lpstr>
      </vt:variant>
      <vt:variant>
        <vt:i4>12</vt:i4>
      </vt:variant>
      <vt:variant>
        <vt:lpstr>投影片標題</vt:lpstr>
      </vt:variant>
      <vt:variant>
        <vt:i4>1</vt:i4>
      </vt:variant>
    </vt:vector>
  </HeadingPairs>
  <TitlesOfParts>
    <vt:vector size="21" baseType="lpstr">
      <vt:lpstr>Times New Roman</vt:lpstr>
      <vt:lpstr>ＭＳ Ｐゴシック</vt:lpstr>
      <vt:lpstr>Arial</vt:lpstr>
      <vt:lpstr>Calibri</vt:lpstr>
      <vt:lpstr>ＭＳ Ｐ明朝</vt:lpstr>
      <vt:lpstr>MingLiU_HKSCS</vt:lpstr>
      <vt:lpstr>SimHei</vt:lpstr>
      <vt:lpstr>新細明體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Office ​​テーマ</vt:lpstr>
      <vt:lpstr>投影片 1</vt:lpstr>
    </vt:vector>
  </TitlesOfParts>
  <Company>財団法人 日本漢字能力検定協会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ｽﾗｲﾄﾞ ﾀｲﾄﾙなし</dc:title>
  <dc:creator>K1262</dc:creator>
  <cp:lastModifiedBy> </cp:lastModifiedBy>
  <cp:revision>89</cp:revision>
  <cp:lastPrinted>2014-01-15T04:37:56Z</cp:lastPrinted>
  <dcterms:created xsi:type="dcterms:W3CDTF">2009-04-21T13:44:14Z</dcterms:created>
  <dcterms:modified xsi:type="dcterms:W3CDTF">2014-06-26T08:00:22Z</dcterms:modified>
</cp:coreProperties>
</file>